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5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319" r:id="rId4"/>
    <p:sldId id="330" r:id="rId5"/>
    <p:sldId id="350" r:id="rId6"/>
    <p:sldId id="348" r:id="rId7"/>
    <p:sldId id="349" r:id="rId8"/>
    <p:sldId id="352" r:id="rId9"/>
    <p:sldId id="353" r:id="rId10"/>
    <p:sldId id="331" r:id="rId11"/>
    <p:sldId id="341" r:id="rId12"/>
    <p:sldId id="332" r:id="rId13"/>
    <p:sldId id="333" r:id="rId14"/>
    <p:sldId id="346" r:id="rId15"/>
    <p:sldId id="336" r:id="rId16"/>
    <p:sldId id="356" r:id="rId17"/>
    <p:sldId id="335" r:id="rId18"/>
    <p:sldId id="304" r:id="rId19"/>
    <p:sldId id="354" r:id="rId20"/>
    <p:sldId id="355" r:id="rId21"/>
    <p:sldId id="357" r:id="rId22"/>
    <p:sldId id="358" r:id="rId23"/>
    <p:sldId id="339" r:id="rId24"/>
    <p:sldId id="328" r:id="rId25"/>
    <p:sldId id="292" r:id="rId2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ind Light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43E50"/>
    <a:srgbClr val="EEF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50"/>
    <p:restoredTop sz="78362"/>
  </p:normalViewPr>
  <p:slideViewPr>
    <p:cSldViewPr snapToGrid="0" snapToObjects="1">
      <p:cViewPr varScale="1">
        <p:scale>
          <a:sx n="101" d="100"/>
          <a:sy n="101" d="100"/>
        </p:scale>
        <p:origin x="215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98BAE-C84A-694A-898B-5CF88760D6F5}" type="datetimeFigureOut">
              <a:rPr lang="en-US" smtClean="0"/>
              <a:t>6/17/18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F491E-6BDF-894F-89D9-4BED6DF379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002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74FA06C-4A8C-0E48-B922-007B77153C27}" type="datetimeFigureOut">
              <a:rPr lang="en-GB" altLang="en-US"/>
              <a:pPr/>
              <a:t>17/06/2018</a:t>
            </a:fld>
            <a:endParaRPr lang="en-GB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620D7F3-EDE1-C147-A04A-D4416A63828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20663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78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Shape 79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defTabSz="914400" eaLnBrk="1" hangingPunct="1">
              <a:lnSpc>
                <a:spcPct val="100000"/>
              </a:lnSpc>
              <a:spcBef>
                <a:spcPts val="400"/>
              </a:spcBef>
            </a:pPr>
            <a:endParaRPr lang="en-US" altLang="en-US" sz="1200" dirty="0">
              <a:solidFill>
                <a:srgbClr val="000000"/>
              </a:solidFill>
              <a:latin typeface="Calibri" charset="0"/>
              <a:ea typeface="ＭＳ Ｐゴシック" charset="-128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80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hape 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Shape 9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defTabSz="914400"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1200" dirty="0">
              <a:solidFill>
                <a:srgbClr val="000000"/>
              </a:solidFill>
              <a:latin typeface="Arial" charset="0"/>
              <a:ea typeface="ＭＳ Ｐゴシック" charset="-128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457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80990" indent="-38099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2133" dirty="0"/>
              <a:t>Industry is not adequately addressing fundamental security, privacy and life-safety issues.</a:t>
            </a:r>
            <a:endParaRPr lang="en-US" sz="2133" dirty="0">
              <a:ea typeface="ＭＳ Ｐゴシック" charset="0"/>
            </a:endParaRPr>
          </a:p>
          <a:p>
            <a:pPr marL="380990" indent="-38099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2133" dirty="0">
                <a:ea typeface="ＭＳ Ｐゴシック" charset="0"/>
              </a:rPr>
              <a:t>Many manufacturers are new to the networking and Internet arena, and lack experience.</a:t>
            </a:r>
          </a:p>
          <a:p>
            <a:pPr marL="380990" indent="-38099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2133" dirty="0">
                <a:ea typeface="ＭＳ Ｐゴシック" charset="0"/>
              </a:rPr>
              <a:t>There are STRONG competitive pressures for speed to market and cost reduction.</a:t>
            </a:r>
          </a:p>
          <a:p>
            <a:pPr marL="649801" lvl="2" indent="-38099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2133" dirty="0">
                <a:ea typeface="ＭＳ Ｐゴシック" charset="0"/>
              </a:rPr>
              <a:t>Security and privacy cost money, require specialized skills, and slow down the development process.</a:t>
            </a:r>
          </a:p>
          <a:p>
            <a:pPr marL="380990" indent="-38099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2133" dirty="0">
                <a:ea typeface="ＭＳ Ｐゴシック" charset="0"/>
              </a:rPr>
              <a:t>The proliferation of devices, and corresponding interactions with other devices, increase the “surface” available for cyberattack.</a:t>
            </a:r>
          </a:p>
          <a:p>
            <a:pPr marL="380990" indent="-38099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2133" dirty="0">
                <a:ea typeface="ＭＳ Ｐゴシック" charset="0"/>
              </a:rPr>
              <a:t>Poorly secured devices affect the security of the Internet and other devices </a:t>
            </a:r>
            <a:r>
              <a:rPr lang="en-US" sz="2133" i="1" dirty="0">
                <a:ea typeface="ＭＳ Ｐゴシック" charset="0"/>
              </a:rPr>
              <a:t>globally</a:t>
            </a:r>
            <a:r>
              <a:rPr lang="en-US" sz="2133" dirty="0">
                <a:ea typeface="ＭＳ Ｐゴシック" charset="0"/>
              </a:rPr>
              <a:t>, not just </a:t>
            </a:r>
            <a:r>
              <a:rPr lang="en-US" sz="2133" i="1" dirty="0">
                <a:ea typeface="ＭＳ Ｐゴシック" charset="0"/>
              </a:rPr>
              <a:t>locally</a:t>
            </a:r>
            <a:r>
              <a:rPr lang="en-US" sz="2133" dirty="0">
                <a:ea typeface="ＭＳ Ｐゴシック" charset="0"/>
              </a:rPr>
              <a:t>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Internet Society</a:t>
            </a:r>
            <a:endParaRPr lang="en-US" dirty="0"/>
          </a:p>
        </p:txBody>
      </p:sp>
      <p:sp>
        <p:nvSpPr>
          <p:cNvPr id="43012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D9F93E-A5FF-BF47-A968-F8C565835FD5}" type="datetime1">
              <a:rPr lang="en-US">
                <a:latin typeface="Calibri" charset="0"/>
              </a:rPr>
              <a:pPr/>
              <a:t>6/17/18</a:t>
            </a:fld>
            <a:endParaRPr lang="en-US">
              <a:latin typeface="Calibri" charset="0"/>
            </a:endParaRPr>
          </a:p>
        </p:txBody>
      </p:sp>
      <p:sp>
        <p:nvSpPr>
          <p:cNvPr id="43013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8D74B09-73C5-EF41-9CD0-2B3BE75F3E45}" type="slidenum">
              <a:rPr lang="en-US">
                <a:latin typeface="Calibri" charset="0"/>
              </a:rPr>
              <a:pPr/>
              <a:t>12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568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Example of outward risk: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A home appliance may continue to function well as far as the direct user is concerned, and s/he may be unaware that it is part of a botnet participating in a DDoS attack</a:t>
            </a: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ＭＳ Ｐゴシック" charset="-128"/>
              <a:cs typeface="+mn-cs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Toaster example: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- Someone may use it against you, and remotely decide to burn your hands our even your house (inward security related issue)</a:t>
            </a:r>
          </a:p>
          <a:p>
            <a:pPr marL="171450" indent="-171450">
              <a:buFontTx/>
              <a:buChar char="-"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Your toaster works ok but is being used for a major DDOS attack (outward)</a:t>
            </a:r>
            <a:b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</a:b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ＭＳ Ｐゴシック" charset="-128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At ISOC,  our focus is on the impact that IoT security and privacy has on the Internet and other users.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D7F3-EDE1-C147-A04A-D4416A638280}" type="slidenum">
              <a:rPr lang="en-GB" altLang="en-US" smtClean="0"/>
              <a:pPr/>
              <a:t>15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83075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80990" indent="-38099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</a:pPr>
            <a:endParaRPr lang="en-US" sz="2133" dirty="0">
              <a:ea typeface="ＭＳ Ｐゴシック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Internet Society</a:t>
            </a:r>
            <a:endParaRPr lang="en-US" dirty="0"/>
          </a:p>
        </p:txBody>
      </p:sp>
      <p:sp>
        <p:nvSpPr>
          <p:cNvPr id="43012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D9F93E-A5FF-BF47-A968-F8C565835FD5}" type="datetime1">
              <a:rPr lang="en-US">
                <a:latin typeface="Calibri" charset="0"/>
              </a:rPr>
              <a:pPr/>
              <a:t>6/17/18</a:t>
            </a:fld>
            <a:endParaRPr lang="en-US">
              <a:latin typeface="Calibri" charset="0"/>
            </a:endParaRPr>
          </a:p>
        </p:txBody>
      </p:sp>
      <p:sp>
        <p:nvSpPr>
          <p:cNvPr id="43013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8D74B09-73C5-EF41-9CD0-2B3BE75F3E45}" type="slidenum">
              <a:rPr lang="en-US">
                <a:latin typeface="Calibri" charset="0"/>
              </a:rPr>
              <a:pPr/>
              <a:t>16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705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FB4F9BF6-D3B1-944E-933E-B1B31B3498E1}" type="slidenum">
              <a:rPr lang="en-GB" altLang="en-US">
                <a:latin typeface="Calibri" charset="0"/>
              </a:rPr>
              <a:pPr/>
              <a:t>17</a:t>
            </a:fld>
            <a:endParaRPr lang="en-GB" alt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413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hape 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Shape 9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defTabSz="914400"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1200" dirty="0">
              <a:solidFill>
                <a:srgbClr val="000000"/>
              </a:solidFill>
              <a:latin typeface="Arial" charset="0"/>
              <a:ea typeface="ＭＳ Ｐゴシック" charset="-128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487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0990" indent="-380990"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1200" dirty="0">
                <a:ea typeface="ＭＳ Ｐゴシック" charset="0"/>
              </a:rPr>
              <a:t>Consensus driven process with input from industry and policy-makers</a:t>
            </a:r>
          </a:p>
          <a:p>
            <a:pPr marL="380990" indent="-380990"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1200" dirty="0">
                <a:ea typeface="ＭＳ Ｐゴシック" charset="0"/>
              </a:rPr>
              <a:t>Multi-stakeholder working group – 100 plus participants</a:t>
            </a:r>
          </a:p>
          <a:p>
            <a:pPr marL="380990" indent="-380990"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1200" dirty="0">
                <a:ea typeface="ＭＳ Ｐゴシック" charset="0"/>
              </a:rPr>
              <a:t>Face-To-Face meetings / Public Call for Comments/Ongoing refinement/Working Group Focus </a:t>
            </a:r>
          </a:p>
          <a:p>
            <a:pPr marL="380990" marR="0" lvl="0" indent="-38099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Unique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 from other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IoT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-related frameworks.</a:t>
            </a:r>
          </a:p>
          <a:p>
            <a:pPr marL="380990" marR="0" lvl="0" indent="-38099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Many others focus just on security or interoperability or privacy, and few take into account the lifecycle issues associated with these offerings, such as how to hand over a smart home or what to do when software upgrades are no longer available for a long-lived device such as a garage door opener.</a:t>
            </a:r>
          </a:p>
          <a:p>
            <a:pPr marL="380990" marR="0" lvl="0" indent="-38099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This includes devices/sensors, mobile apps and backend services. Most frameworks focus on just the devices, but a system is only as strong as its weakest link.</a:t>
            </a:r>
          </a:p>
          <a:p>
            <a:pPr marL="380990" marR="0" lvl="0" indent="-38099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charset="-128"/>
              <a:cs typeface="+mn-cs"/>
            </a:endParaRPr>
          </a:p>
          <a:p>
            <a:pPr marL="380990" marR="0" lvl="0" indent="-38099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charset="-128"/>
              <a:cs typeface="+mn-cs"/>
            </a:endParaRPr>
          </a:p>
          <a:p>
            <a:pPr marL="380990" indent="-380990"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</a:pPr>
            <a:endParaRPr lang="en-US" sz="1200" dirty="0">
              <a:ea typeface="ＭＳ Ｐゴシック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D7F3-EDE1-C147-A04A-D4416A638280}" type="slidenum">
              <a:rPr lang="en-GB" altLang="en-US" smtClean="0"/>
              <a:pPr/>
              <a:t>19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78497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80990" indent="-38099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</a:pPr>
            <a:endParaRPr lang="en-US" sz="2133" dirty="0">
              <a:ea typeface="ＭＳ Ｐゴシック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Internet Society</a:t>
            </a:r>
            <a:endParaRPr lang="en-US" dirty="0"/>
          </a:p>
        </p:txBody>
      </p:sp>
      <p:sp>
        <p:nvSpPr>
          <p:cNvPr id="43012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D9F93E-A5FF-BF47-A968-F8C565835FD5}" type="datetime1">
              <a:rPr lang="en-US">
                <a:latin typeface="Calibri" charset="0"/>
              </a:rPr>
              <a:pPr/>
              <a:t>6/17/18</a:t>
            </a:fld>
            <a:endParaRPr lang="en-US">
              <a:latin typeface="Calibri" charset="0"/>
            </a:endParaRPr>
          </a:p>
        </p:txBody>
      </p:sp>
      <p:sp>
        <p:nvSpPr>
          <p:cNvPr id="43013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8D74B09-73C5-EF41-9CD0-2B3BE75F3E45}" type="slidenum">
              <a:rPr lang="en-US">
                <a:latin typeface="Calibri" charset="0"/>
              </a:rPr>
              <a:pPr/>
              <a:t>20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7624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80990" indent="-38099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</a:pPr>
            <a:endParaRPr lang="en-US" sz="2133" dirty="0">
              <a:ea typeface="ＭＳ Ｐゴシック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Internet Society</a:t>
            </a:r>
            <a:endParaRPr lang="en-US" dirty="0"/>
          </a:p>
        </p:txBody>
      </p:sp>
      <p:sp>
        <p:nvSpPr>
          <p:cNvPr id="43012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D9F93E-A5FF-BF47-A968-F8C565835FD5}" type="datetime1">
              <a:rPr lang="en-US">
                <a:latin typeface="Calibri" charset="0"/>
              </a:rPr>
              <a:pPr/>
              <a:t>6/17/18</a:t>
            </a:fld>
            <a:endParaRPr lang="en-US">
              <a:latin typeface="Calibri" charset="0"/>
            </a:endParaRPr>
          </a:p>
        </p:txBody>
      </p:sp>
      <p:sp>
        <p:nvSpPr>
          <p:cNvPr id="43013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8D74B09-73C5-EF41-9CD0-2B3BE75F3E45}" type="slidenum">
              <a:rPr lang="en-US">
                <a:latin typeface="Calibri" charset="0"/>
              </a:rPr>
              <a:pPr/>
              <a:t>21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6683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80990" indent="-38099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</a:pPr>
            <a:endParaRPr lang="en-US" sz="2133" dirty="0">
              <a:ea typeface="ＭＳ Ｐゴシック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Internet Society</a:t>
            </a:r>
            <a:endParaRPr lang="en-US" dirty="0"/>
          </a:p>
        </p:txBody>
      </p:sp>
      <p:sp>
        <p:nvSpPr>
          <p:cNvPr id="43012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D9F93E-A5FF-BF47-A968-F8C565835FD5}" type="datetime1">
              <a:rPr lang="en-US">
                <a:latin typeface="Calibri" charset="0"/>
              </a:rPr>
              <a:pPr/>
              <a:t>6/17/18</a:t>
            </a:fld>
            <a:endParaRPr lang="en-US">
              <a:latin typeface="Calibri" charset="0"/>
            </a:endParaRPr>
          </a:p>
        </p:txBody>
      </p:sp>
      <p:sp>
        <p:nvSpPr>
          <p:cNvPr id="43013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8D74B09-73C5-EF41-9CD0-2B3BE75F3E45}" type="slidenum">
              <a:rPr lang="en-US">
                <a:latin typeface="Calibri" charset="0"/>
              </a:rPr>
              <a:pPr/>
              <a:t>22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113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hape 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Shape 9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defTabSz="914400"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1200" dirty="0">
              <a:solidFill>
                <a:srgbClr val="000000"/>
              </a:solidFill>
              <a:latin typeface="Arial" charset="0"/>
              <a:ea typeface="ＭＳ Ｐゴシック" charset="-128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415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Consumers</a:t>
            </a:r>
          </a:p>
          <a:p>
            <a:pPr lvl="2"/>
            <a:r>
              <a:rPr lang="en-US" sz="1600" dirty="0"/>
              <a:t>We want to raise awareness of the privacy and security risks and encourage consumers to voice their concerns</a:t>
            </a:r>
          </a:p>
          <a:p>
            <a:pPr lvl="2"/>
            <a:endParaRPr lang="en-US" dirty="0"/>
          </a:p>
          <a:p>
            <a:r>
              <a:rPr lang="en-US" sz="1800" dirty="0"/>
              <a:t>Policymakers and Regulators </a:t>
            </a:r>
          </a:p>
          <a:p>
            <a:pPr lvl="2"/>
            <a:r>
              <a:rPr lang="en-US" sz="1600" dirty="0"/>
              <a:t>We want policymakers to create a policy environment that favors strong security and privacy features in IoT products and services</a:t>
            </a: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1" dirty="0">
              <a:latin typeface="Hind" charset="0"/>
              <a:ea typeface="Hind" charset="0"/>
              <a:cs typeface="Hind" charset="0"/>
            </a:endParaRP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1" dirty="0">
              <a:latin typeface="Hind" charset="0"/>
              <a:ea typeface="Hind" charset="0"/>
              <a:cs typeface="Hind" charset="0"/>
            </a:endParaRP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1" dirty="0">
              <a:latin typeface="Hind" charset="0"/>
              <a:ea typeface="Hind" charset="0"/>
              <a:cs typeface="Hind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D7F3-EDE1-C147-A04A-D4416A638280}" type="slidenum">
              <a:rPr lang="en-GB" altLang="en-US" smtClean="0"/>
              <a:pPr/>
              <a:t>23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123924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hape 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Shape 9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defTabSz="914400"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1200" dirty="0">
              <a:solidFill>
                <a:srgbClr val="000000"/>
              </a:solidFill>
              <a:latin typeface="Arial" charset="0"/>
              <a:ea typeface="ＭＳ Ｐゴシック" charset="-128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982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hape 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Shape 9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defTabSz="914400"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1200" dirty="0">
              <a:solidFill>
                <a:srgbClr val="000000"/>
              </a:solidFill>
              <a:latin typeface="Arial" charset="0"/>
              <a:ea typeface="ＭＳ Ｐゴシック" charset="-128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570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hape 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Shape 9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defTabSz="914400"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1200" dirty="0">
              <a:solidFill>
                <a:srgbClr val="000000"/>
              </a:solidFill>
              <a:latin typeface="Arial" charset="0"/>
              <a:ea typeface="ＭＳ Ｐゴシック" charset="-128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380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80990" indent="-38099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</a:pPr>
            <a:endParaRPr lang="en-US" sz="2133" dirty="0">
              <a:ea typeface="ＭＳ Ｐゴシック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Internet Society</a:t>
            </a:r>
            <a:endParaRPr lang="en-US" dirty="0"/>
          </a:p>
        </p:txBody>
      </p:sp>
      <p:sp>
        <p:nvSpPr>
          <p:cNvPr id="43012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D9F93E-A5FF-BF47-A968-F8C565835FD5}" type="datetime1">
              <a:rPr lang="en-US">
                <a:latin typeface="Calibri" charset="0"/>
              </a:rPr>
              <a:pPr/>
              <a:t>6/17/18</a:t>
            </a:fld>
            <a:endParaRPr lang="en-US">
              <a:latin typeface="Calibri" charset="0"/>
            </a:endParaRPr>
          </a:p>
        </p:txBody>
      </p:sp>
      <p:sp>
        <p:nvSpPr>
          <p:cNvPr id="43013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8D74B09-73C5-EF41-9CD0-2B3BE75F3E45}" type="slidenum">
              <a:rPr lang="en-US">
                <a:latin typeface="Calibri" charset="0"/>
              </a:rPr>
              <a:pPr/>
              <a:t>6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369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80990" indent="-38099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2133" dirty="0"/>
              <a:t>Industry is not adequately addressing fundamental security, privacy and life-safety issues.</a:t>
            </a:r>
            <a:endParaRPr lang="en-US" sz="2133" dirty="0">
              <a:ea typeface="ＭＳ Ｐゴシック" charset="0"/>
            </a:endParaRPr>
          </a:p>
          <a:p>
            <a:pPr marL="380990" indent="-38099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2133" dirty="0">
                <a:ea typeface="ＭＳ Ｐゴシック" charset="0"/>
              </a:rPr>
              <a:t>Many manufacturers are new to the networking and Internet arena, and lack experience.</a:t>
            </a:r>
          </a:p>
          <a:p>
            <a:pPr marL="380990" indent="-38099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2133" dirty="0">
                <a:ea typeface="ＭＳ Ｐゴシック" charset="0"/>
              </a:rPr>
              <a:t>There are STRONG competitive pressures for speed to market and cost reduction.</a:t>
            </a:r>
          </a:p>
          <a:p>
            <a:pPr marL="649801" lvl="2" indent="-38099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2133" dirty="0">
                <a:ea typeface="ＭＳ Ｐゴシック" charset="0"/>
              </a:rPr>
              <a:t>Security and privacy cost money, require specialized skills, and slow down the development process.</a:t>
            </a:r>
          </a:p>
          <a:p>
            <a:pPr marL="380990" indent="-38099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2133" dirty="0">
                <a:ea typeface="ＭＳ Ｐゴシック" charset="0"/>
              </a:rPr>
              <a:t>The proliferation of devices, and corresponding interactions with other devices, increase the “surface” available for cyberattack.</a:t>
            </a:r>
          </a:p>
          <a:p>
            <a:pPr marL="380990" indent="-38099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2133" dirty="0">
                <a:ea typeface="ＭＳ Ｐゴシック" charset="0"/>
              </a:rPr>
              <a:t>Poorly secured devices affect the security of the Internet and other devices </a:t>
            </a:r>
            <a:r>
              <a:rPr lang="en-US" sz="2133" i="1" dirty="0">
                <a:ea typeface="ＭＳ Ｐゴシック" charset="0"/>
              </a:rPr>
              <a:t>globally</a:t>
            </a:r>
            <a:r>
              <a:rPr lang="en-US" sz="2133" dirty="0">
                <a:ea typeface="ＭＳ Ｐゴシック" charset="0"/>
              </a:rPr>
              <a:t>, not just </a:t>
            </a:r>
            <a:r>
              <a:rPr lang="en-US" sz="2133" i="1" dirty="0">
                <a:ea typeface="ＭＳ Ｐゴシック" charset="0"/>
              </a:rPr>
              <a:t>locally</a:t>
            </a:r>
            <a:r>
              <a:rPr lang="en-US" sz="2133" dirty="0">
                <a:ea typeface="ＭＳ Ｐゴシック" charset="0"/>
              </a:rPr>
              <a:t>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Internet Society</a:t>
            </a:r>
            <a:endParaRPr lang="en-US" dirty="0"/>
          </a:p>
        </p:txBody>
      </p:sp>
      <p:sp>
        <p:nvSpPr>
          <p:cNvPr id="43012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D9F93E-A5FF-BF47-A968-F8C565835FD5}" type="datetime1">
              <a:rPr lang="en-US">
                <a:latin typeface="Calibri" charset="0"/>
              </a:rPr>
              <a:pPr/>
              <a:t>6/17/18</a:t>
            </a:fld>
            <a:endParaRPr lang="en-US">
              <a:latin typeface="Calibri" charset="0"/>
            </a:endParaRPr>
          </a:p>
        </p:txBody>
      </p:sp>
      <p:sp>
        <p:nvSpPr>
          <p:cNvPr id="43013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8D74B09-73C5-EF41-9CD0-2B3BE75F3E45}" type="slidenum">
              <a:rPr lang="en-US">
                <a:latin typeface="Calibri" charset="0"/>
              </a:rPr>
              <a:pPr/>
              <a:t>7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675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80990" indent="-38099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</a:pPr>
            <a:endParaRPr lang="en-US" sz="2133" dirty="0">
              <a:ea typeface="ＭＳ Ｐゴシック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Internet Society</a:t>
            </a:r>
            <a:endParaRPr lang="en-US" dirty="0"/>
          </a:p>
        </p:txBody>
      </p:sp>
      <p:sp>
        <p:nvSpPr>
          <p:cNvPr id="43012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D9F93E-A5FF-BF47-A968-F8C565835FD5}" type="datetime1">
              <a:rPr lang="en-US">
                <a:latin typeface="Calibri" charset="0"/>
              </a:rPr>
              <a:pPr/>
              <a:t>6/17/18</a:t>
            </a:fld>
            <a:endParaRPr lang="en-US">
              <a:latin typeface="Calibri" charset="0"/>
            </a:endParaRPr>
          </a:p>
        </p:txBody>
      </p:sp>
      <p:sp>
        <p:nvSpPr>
          <p:cNvPr id="43013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8D74B09-73C5-EF41-9CD0-2B3BE75F3E45}" type="slidenum">
              <a:rPr lang="en-US">
                <a:latin typeface="Calibri" charset="0"/>
              </a:rPr>
              <a:pPr/>
              <a:t>8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86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80990" indent="-38099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</a:pPr>
            <a:endParaRPr lang="en-US" sz="2133" dirty="0">
              <a:ea typeface="ＭＳ Ｐゴシック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Internet Society</a:t>
            </a:r>
            <a:endParaRPr lang="en-US" dirty="0"/>
          </a:p>
        </p:txBody>
      </p:sp>
      <p:sp>
        <p:nvSpPr>
          <p:cNvPr id="43012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D9F93E-A5FF-BF47-A968-F8C565835FD5}" type="datetime1">
              <a:rPr lang="en-US">
                <a:latin typeface="Calibri" charset="0"/>
              </a:rPr>
              <a:pPr/>
              <a:t>6/17/18</a:t>
            </a:fld>
            <a:endParaRPr lang="en-US">
              <a:latin typeface="Calibri" charset="0"/>
            </a:endParaRPr>
          </a:p>
        </p:txBody>
      </p:sp>
      <p:sp>
        <p:nvSpPr>
          <p:cNvPr id="43013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8D74B09-73C5-EF41-9CD0-2B3BE75F3E45}" type="slidenum">
              <a:rPr lang="en-US">
                <a:latin typeface="Calibri" charset="0"/>
              </a:rPr>
              <a:pPr/>
              <a:t>9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73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FB4F9BF6-D3B1-944E-933E-B1B31B3498E1}" type="slidenum">
              <a:rPr lang="en-GB" altLang="en-US">
                <a:latin typeface="Calibri" charset="0"/>
              </a:rPr>
              <a:pPr/>
              <a:t>10</a:t>
            </a:fld>
            <a:endParaRPr lang="en-GB" alt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31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– Blue template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9813" y="2970213"/>
            <a:ext cx="17287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99" y="3355200"/>
            <a:ext cx="11109600" cy="456728"/>
          </a:xfrm>
        </p:spPr>
        <p:txBody>
          <a:bodyPr wrap="square">
            <a:spAutoFit/>
          </a:bodyPr>
          <a:lstStyle>
            <a:lvl1pPr>
              <a:defRPr lang="en-GB" sz="28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856637"/>
            <a:ext cx="11109600" cy="503215"/>
          </a:xfrm>
        </p:spPr>
        <p:txBody>
          <a:bodyPr/>
          <a:lstStyle>
            <a:lvl1pPr algn="l">
              <a:lnSpc>
                <a:spcPct val="109000"/>
              </a:lnSpc>
              <a:defRPr sz="3200">
                <a:solidFill>
                  <a:srgbClr val="EEF2E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5605544"/>
            <a:ext cx="4097551" cy="902123"/>
          </a:xfr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40000" y="573969"/>
            <a:ext cx="4097551" cy="270074"/>
          </a:xfrm>
        </p:spPr>
        <p:txBody>
          <a:bodyPr>
            <a:spAutoFit/>
          </a:bodyPr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  <a:latin typeface="+mn-lt"/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541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– Text only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75899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761E0F2E-4DC0-BB41-853A-E92710F05ADB}" type="slidenum">
              <a:rPr lang="uk-UA" altLang="en-US" smtClean="0"/>
              <a:pPr/>
              <a:t>‹#›</a:t>
            </a:fld>
            <a:endParaRPr lang="uk-UA" altLang="en-US" dirty="0"/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5478179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179485" y="1548400"/>
            <a:ext cx="5482290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99121D-7C21-7341-A3E1-FD588C3462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66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– Text + image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175375" y="522288"/>
            <a:ext cx="5486400" cy="55816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5477203" cy="575899"/>
          </a:xfrm>
        </p:spPr>
        <p:txBody>
          <a:bodyPr rIns="0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286356" y="661060"/>
            <a:ext cx="5375915" cy="387927"/>
          </a:xfrm>
        </p:spPr>
        <p:txBody>
          <a:bodyPr/>
          <a:lstStyle>
            <a:lvl1pPr>
              <a:lnSpc>
                <a:spcPct val="100000"/>
              </a:lnSpc>
              <a:defRPr sz="1000"/>
            </a:lvl1pPr>
            <a:lvl2pPr>
              <a:lnSpc>
                <a:spcPct val="100000"/>
              </a:lnSpc>
              <a:defRPr sz="1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66C934B7-3B58-BB48-B505-F2B1E8AB1EFB}" type="slidenum">
              <a:rPr lang="en-GB" altLang="en-US" noProof="1" smtClean="0"/>
              <a:pPr/>
              <a:t>‹#›</a:t>
            </a:fld>
            <a:endParaRPr lang="en-GB" altLang="en-US" noProof="1"/>
          </a:p>
        </p:txBody>
      </p:sp>
      <p:pic>
        <p:nvPicPr>
          <p:cNvPr id="12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5478179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256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– Text + large image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168855" y="0"/>
            <a:ext cx="6023145" cy="6857999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7" y="567101"/>
            <a:ext cx="5483696" cy="613999"/>
          </a:xfrm>
        </p:spPr>
        <p:txBody>
          <a:bodyPr rIns="0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286356" y="661060"/>
            <a:ext cx="5375915" cy="387927"/>
          </a:xfrm>
        </p:spPr>
        <p:txBody>
          <a:bodyPr/>
          <a:lstStyle>
            <a:lvl1pPr>
              <a:lnSpc>
                <a:spcPct val="100000"/>
              </a:lnSpc>
              <a:defRPr sz="100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0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66C934B7-3B58-BB48-B505-F2B1E8AB1EFB}" type="slidenum">
              <a:rPr lang="en-GB" altLang="en-US" noProof="1" smtClean="0"/>
              <a:pPr/>
              <a:t>‹#›</a:t>
            </a:fld>
            <a:endParaRPr lang="en-GB" altLang="en-US" noProof="1"/>
          </a:p>
        </p:txBody>
      </p:sp>
      <p:pic>
        <p:nvPicPr>
          <p:cNvPr id="14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22"/>
          </p:nvPr>
        </p:nvSpPr>
        <p:spPr>
          <a:xfrm>
            <a:off x="540000" y="1548400"/>
            <a:ext cx="5478179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065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– Text + graph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69025" y="0"/>
            <a:ext cx="60229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7" y="567101"/>
            <a:ext cx="5470728" cy="525099"/>
          </a:xfrm>
        </p:spPr>
        <p:txBody>
          <a:bodyPr rIns="0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286356" y="662400"/>
            <a:ext cx="5517717" cy="544698"/>
          </a:xfr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  <a:lvl2pPr>
              <a:defRPr sz="1000" b="0" i="0">
                <a:latin typeface="Hind Medium" charset="0"/>
                <a:ea typeface="Hind Medium" charset="0"/>
                <a:cs typeface="Hind Medium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tabLst/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5478179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29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– Text only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540001" y="2081800"/>
            <a:ext cx="2656004" cy="3062528"/>
          </a:xfr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8"/>
          </p:nvPr>
        </p:nvSpPr>
        <p:spPr>
          <a:xfrm>
            <a:off x="3359178" y="2081800"/>
            <a:ext cx="2656800" cy="3062528"/>
          </a:xfr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9"/>
          </p:nvPr>
        </p:nvSpPr>
        <p:spPr>
          <a:xfrm>
            <a:off x="6178356" y="2081800"/>
            <a:ext cx="2656800" cy="3062528"/>
          </a:xfr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20"/>
          </p:nvPr>
        </p:nvSpPr>
        <p:spPr>
          <a:xfrm>
            <a:off x="8997535" y="2081800"/>
            <a:ext cx="2656800" cy="3062528"/>
          </a:xfrm>
        </p:spPr>
        <p:txBody>
          <a:bodyPr/>
          <a:lstStyle>
            <a:lvl1pPr>
              <a:lnSpc>
                <a:spcPct val="115000"/>
              </a:lnSpc>
              <a:spcAft>
                <a:spcPts val="0"/>
              </a:spcAft>
              <a:defRPr sz="1600">
                <a:latin typeface="+mn-lt"/>
              </a:defRPr>
            </a:lvl1pPr>
            <a:lvl2pPr>
              <a:lnSpc>
                <a:spcPct val="115000"/>
              </a:lnSpc>
              <a:spcAft>
                <a:spcPts val="1000"/>
              </a:spcAft>
              <a:defRPr sz="1600" b="0" i="0">
                <a:latin typeface="Hind Medium" charset="0"/>
                <a:ea typeface="Hind Medium" charset="0"/>
                <a:cs typeface="Hind Medium" charset="0"/>
              </a:defRPr>
            </a:lvl2pPr>
            <a:lvl3pPr marL="158400" indent="-158400">
              <a:lnSpc>
                <a:spcPct val="115000"/>
              </a:lnSpc>
              <a:spcAft>
                <a:spcPts val="1200"/>
              </a:spcAft>
              <a:buSzPct val="90000"/>
              <a:buFont typeface=".AppleSystemUIFont" charset="-120"/>
              <a:buChar char="–"/>
              <a:defRPr sz="1500">
                <a:latin typeface="+mn-lt"/>
              </a:defRPr>
            </a:lvl3pPr>
            <a:lvl4pPr marL="158400" indent="-158400">
              <a:lnSpc>
                <a:spcPct val="115000"/>
              </a:lnSpc>
              <a:tabLst/>
              <a:defRPr sz="1500">
                <a:latin typeface="+mn-lt"/>
              </a:defRPr>
            </a:lvl4pPr>
            <a:lvl5pPr marL="158400" indent="-158400">
              <a:lnSpc>
                <a:spcPct val="115000"/>
              </a:lnSpc>
              <a:tabLst/>
              <a:defRPr sz="15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091BCFBB-AFFC-2C42-9CC9-3851C53B95FB}" type="slidenum">
              <a:rPr lang="uk-UA" altLang="en-US" smtClean="0"/>
              <a:pPr/>
              <a:t>‹#›</a:t>
            </a:fld>
            <a:endParaRPr lang="uk-UA" alt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41338" y="566738"/>
            <a:ext cx="11109600" cy="783035"/>
          </a:xfrm>
          <a:prstGeom prst="rect">
            <a:avLst/>
          </a:prstGeom>
        </p:spPr>
        <p:txBody>
          <a:bodyPr vert="horz" wrap="square" lIns="0" tIns="0" rIns="172800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66A486E9-52A7-5A4C-9EFE-3D3B32D399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38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– Chart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613999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33249" y="1774405"/>
            <a:ext cx="2662877" cy="3666146"/>
          </a:xfr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355298" y="1774405"/>
            <a:ext cx="2662877" cy="3666146"/>
          </a:xfr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177347" y="1774405"/>
            <a:ext cx="2662877" cy="3666146"/>
          </a:xfrm>
          <a:solidFill>
            <a:schemeClr val="accent2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rgbClr val="FFFFFF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>
                <a:solidFill>
                  <a:srgbClr val="FFFFFF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8999395" y="1774405"/>
            <a:ext cx="2662877" cy="3666146"/>
          </a:xfr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82834A66-9ED4-4C45-923A-E517812884FA}" type="slidenum">
              <a:rPr lang="uk-UA" altLang="en-US" smtClean="0"/>
              <a:pPr/>
              <a:t>‹#›</a:t>
            </a:fld>
            <a:endParaRPr lang="uk-UA" altLang="en-US" dirty="0"/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290183E4-A474-5B4E-830C-9C560F0D49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21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/statement – Putty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842400" y="525600"/>
            <a:ext cx="10508400" cy="5572800"/>
          </a:xfrm>
        </p:spPr>
        <p:txBody>
          <a:bodyPr anchor="ctr"/>
          <a:lstStyle>
            <a:lvl1pPr algn="ctr">
              <a:lnSpc>
                <a:spcPct val="110000"/>
              </a:lnSpc>
              <a:spcAft>
                <a:spcPts val="2000"/>
              </a:spcAft>
              <a:defRPr sz="3600" b="0" i="0" spc="50" baseline="0">
                <a:solidFill>
                  <a:schemeClr val="tx1"/>
                </a:solidFill>
                <a:latin typeface="+mn-lt"/>
                <a:ea typeface="Hind Medium" charset="0"/>
                <a:cs typeface="Hind Medium" charset="0"/>
              </a:defRPr>
            </a:lvl1pPr>
            <a:lvl2pPr algn="ctr">
              <a:lnSpc>
                <a:spcPct val="110000"/>
              </a:lnSpc>
              <a:defRPr b="0" i="0">
                <a:solidFill>
                  <a:schemeClr val="tx1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>
              <a:spcAft>
                <a:spcPts val="1500"/>
              </a:spcAf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C934B7-3B58-BB48-B505-F2B1E8AB1EFB}" type="slidenum">
              <a:rPr lang="en-GB" altLang="en-US" noProof="1" smtClean="0"/>
              <a:pPr/>
              <a:t>‹#›</a:t>
            </a:fld>
            <a:endParaRPr lang="en-GB" altLang="en-US" noProof="1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18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– Text + conten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37799"/>
          </a:xfrm>
        </p:spPr>
        <p:txBody>
          <a:bodyPr rIns="0"/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9E1E4A-834C-074E-9FF0-961A1F8067B6}" type="slidenum">
              <a:rPr lang="en-GB" altLang="en-US" noProof="0" smtClean="0"/>
              <a:pPr/>
              <a:t>‹#›</a:t>
            </a:fld>
            <a:endParaRPr lang="en-GB" altLang="en-US" noProof="0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C99EE331-8DF1-7E45-A095-B1B9B9DBB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45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17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– Green templat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8482" y="3355853"/>
            <a:ext cx="7767687" cy="456728"/>
          </a:xfrm>
          <a:prstGeom prst="rect">
            <a:avLst/>
          </a:prstGeom>
        </p:spPr>
        <p:txBody>
          <a:bodyPr wrap="square" rIns="1728000">
            <a:spAutoFit/>
          </a:bodyPr>
          <a:lstStyle>
            <a:lvl1pPr>
              <a:defRPr lang="en-GB" sz="28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8482" y="2856637"/>
            <a:ext cx="7767687" cy="536750"/>
          </a:xfrm>
        </p:spPr>
        <p:txBody>
          <a:bodyPr/>
          <a:lstStyle>
            <a:lvl1pPr algn="l">
              <a:lnSpc>
                <a:spcPct val="109000"/>
              </a:lnSpc>
              <a:defRPr sz="3200">
                <a:solidFill>
                  <a:srgbClr val="EEF2E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5605544"/>
            <a:ext cx="4097551" cy="9021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40000" y="573969"/>
            <a:ext cx="4097551" cy="27007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  <a:latin typeface="+mn-lt"/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9813" y="3046406"/>
            <a:ext cx="17287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9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4B8AB820-61DF-364A-B4AF-D19149734C14}" type="slidenum">
              <a:rPr lang="uk-UA" altLang="en-US" smtClean="0"/>
              <a:pPr/>
              <a:t>‹#›</a:t>
            </a:fld>
            <a:endParaRPr lang="uk-UA" altLang="en-US" dirty="0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8C9DC817-9985-C24F-977F-B8F74A7655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75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106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 – Text + graph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169025" y="0"/>
            <a:ext cx="60229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5" y="567101"/>
            <a:ext cx="5479200" cy="391517"/>
          </a:xfrm>
        </p:spPr>
        <p:txBody>
          <a:bodyPr rIns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286356" y="662400"/>
            <a:ext cx="5517717" cy="54469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  <a:lvl2pPr>
              <a:defRPr sz="1000" b="0" i="0">
                <a:latin typeface="Hind Medium" charset="0"/>
                <a:ea typeface="Hind Medium" charset="0"/>
                <a:cs typeface="Hind Medium" charset="0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tabLst/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1"/>
          </p:nvPr>
        </p:nvSpPr>
        <p:spPr>
          <a:xfrm>
            <a:off x="540000" y="1548400"/>
            <a:ext cx="5478179" cy="32203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b="0" i="0">
                <a:latin typeface="Hind Medium" charset="0"/>
                <a:ea typeface="Hind Medium" charset="0"/>
                <a:cs typeface="Hind Medium" charset="0"/>
              </a:defRPr>
            </a:lvl1pPr>
            <a:lvl2pPr marL="0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 sz="1800"/>
            </a:lvl2pPr>
            <a:lvl3pPr marL="270000" marR="0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 sz="1800"/>
            </a:lvl3pPr>
            <a:lvl4pPr marL="556650" marR="0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 sz="1800"/>
            </a:lvl4pPr>
            <a:lvl5pPr marL="772650" marR="0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 sz="1800"/>
            </a:lvl5pPr>
          </a:lstStyle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270000" marR="0" lvl="2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556650" marR="0" lvl="3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772650" marR="0" lvl="4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GB" sz="1800" b="0" i="0" u="none" strike="noStrike" kern="1200" cap="none" spc="20" normalizeH="0" baseline="0" noProof="0" dirty="0">
              <a:ln>
                <a:noFill/>
              </a:ln>
              <a:solidFill>
                <a:srgbClr val="0C1C2C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300D77-2D15-4642-A5AE-F1252D9065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10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uote/statement – Green templa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33250" y="525600"/>
            <a:ext cx="11129022" cy="55728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10000"/>
              </a:lnSpc>
              <a:spcAft>
                <a:spcPts val="2000"/>
              </a:spcAft>
              <a:defRPr sz="3600" b="0" i="0" spc="50" baseline="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algn="ctr">
              <a:lnSpc>
                <a:spcPct val="110000"/>
              </a:lnSpc>
              <a:defRPr b="0" i="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>
              <a:spcAft>
                <a:spcPts val="1500"/>
              </a:spcAft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38A562FF-9E0C-6A44-94FA-5EFAAB105799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3198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 – Text + large image – Green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168855" y="0"/>
            <a:ext cx="6023145" cy="6857999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5479200" cy="391517"/>
          </a:xfrm>
        </p:spPr>
        <p:txBody>
          <a:bodyPr rIns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286356" y="661060"/>
            <a:ext cx="5375915" cy="38792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00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0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6143A7B2-C35C-E346-A08D-155760DB7296}" type="slidenum">
              <a:rPr lang="uk-UA" altLang="en-US"/>
              <a:pPr/>
              <a:t>‹#›</a:t>
            </a:fld>
            <a:endParaRPr lang="uk-UA" alt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22"/>
          </p:nvPr>
        </p:nvSpPr>
        <p:spPr>
          <a:xfrm>
            <a:off x="540000" y="1548400"/>
            <a:ext cx="5478179" cy="32203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b="0" i="0">
                <a:latin typeface="Hind Medium" charset="0"/>
                <a:ea typeface="Hind Medium" charset="0"/>
                <a:cs typeface="Hind Medium" charset="0"/>
              </a:defRPr>
            </a:lvl1pPr>
            <a:lvl2pPr marL="0" marR="0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 sz="1800"/>
            </a:lvl2pPr>
            <a:lvl3pPr marL="270000" marR="0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 sz="1800"/>
            </a:lvl3pPr>
            <a:lvl4pPr marL="556650" marR="0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 sz="1800"/>
            </a:lvl4pPr>
            <a:lvl5pPr marL="772650" marR="0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 sz="1800"/>
            </a:lvl5pPr>
          </a:lstStyle>
          <a:p>
            <a:pPr marL="0" marR="0" lvl="0" indent="0" algn="l" defTabSz="914400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Hind Light"/>
                <a:ea typeface="Hind Medium" charset="0"/>
                <a:cs typeface="Hind Medium" charset="0"/>
              </a:rPr>
              <a:t>Click to 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270000" marR="0" lvl="2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0"/>
              </a:spcAft>
              <a:buClrTx/>
              <a:buSzPct val="72000"/>
              <a:buFont typeface=".AppleSystemUIFont" charset="0"/>
              <a:buChar char="—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556650" marR="0" lvl="3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772650" marR="0" lvl="4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srgbClr val="0C1C2C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GB" sz="1800" b="0" i="0" u="none" strike="noStrike" kern="1200" cap="none" spc="20" normalizeH="0" baseline="0" noProof="0" dirty="0">
              <a:ln>
                <a:noFill/>
              </a:ln>
              <a:solidFill>
                <a:srgbClr val="0C1C2C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CF4ED8-7984-8948-9280-57FC07CA6E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97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 – Green templat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5"/>
          <p:cNvSpPr txBox="1">
            <a:spLocks/>
          </p:cNvSpPr>
          <p:nvPr userDrawn="1"/>
        </p:nvSpPr>
        <p:spPr>
          <a:xfrm>
            <a:off x="61737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Visit us at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/>
              <a:t>www.internetsociety.org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Follow us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@internetsociety</a:t>
            </a:r>
          </a:p>
        </p:txBody>
      </p:sp>
      <p:sp>
        <p:nvSpPr>
          <p:cNvPr id="5" name="Text Placeholder 7"/>
          <p:cNvSpPr txBox="1">
            <a:spLocks/>
          </p:cNvSpPr>
          <p:nvPr userDrawn="1"/>
        </p:nvSpPr>
        <p:spPr>
          <a:xfrm>
            <a:off x="8056563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Galerie Jean-Malbuisson 15, </a:t>
            </a:r>
            <a:br>
              <a:rPr lang="en-GB" dirty="0"/>
            </a:br>
            <a:r>
              <a:rPr lang="en-GB" dirty="0"/>
              <a:t>CH-1204 Geneva, </a:t>
            </a:r>
            <a:br>
              <a:rPr lang="en-GB" dirty="0"/>
            </a:br>
            <a:r>
              <a:rPr lang="en-GB" dirty="0"/>
              <a:t>Switzerland.</a:t>
            </a:r>
            <a:br>
              <a:rPr lang="en-GB" dirty="0"/>
            </a:br>
            <a:r>
              <a:rPr lang="en-GB" dirty="0"/>
              <a:t>+41 22 807 1444</a:t>
            </a:r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Text Placeholder 8"/>
          <p:cNvSpPr txBox="1">
            <a:spLocks/>
          </p:cNvSpPr>
          <p:nvPr userDrawn="1"/>
        </p:nvSpPr>
        <p:spPr>
          <a:xfrm>
            <a:off x="99329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dirty="0"/>
              <a:t>1775 Wiehle Avenue, </a:t>
            </a:r>
            <a:br>
              <a:rPr lang="de-DE" dirty="0"/>
            </a:br>
            <a:r>
              <a:rPr lang="de-DE" dirty="0"/>
              <a:t>Suite 201, Reston, VA </a:t>
            </a:r>
            <a:br>
              <a:rPr lang="de-DE" dirty="0"/>
            </a:br>
            <a:r>
              <a:rPr lang="de-DE" dirty="0"/>
              <a:t>20190-5108 USA. </a:t>
            </a:r>
            <a:br>
              <a:rPr lang="de-DE" dirty="0"/>
            </a:br>
            <a:r>
              <a:rPr lang="de-DE" dirty="0"/>
              <a:t>+1 703 439 2120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Thank you.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938626C2-145F-DB41-8654-1777F0E9F2FB}" type="slidenum">
              <a:rPr lang="uk-UA" altLang="en-US"/>
              <a:pPr/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232522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21" y="30739"/>
            <a:ext cx="8855147" cy="1126372"/>
          </a:xfrm>
        </p:spPr>
        <p:txBody>
          <a:bodyPr/>
          <a:lstStyle>
            <a:lvl1pPr>
              <a:lnSpc>
                <a:spcPct val="90000"/>
              </a:lnSpc>
              <a:defRPr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62209" y="6359176"/>
            <a:ext cx="1401804" cy="365125"/>
          </a:xfrm>
          <a:prstGeom prst="rect">
            <a:avLst/>
          </a:prstGeom>
        </p:spPr>
        <p:txBody>
          <a:bodyPr/>
          <a:lstStyle/>
          <a:p>
            <a:fld id="{F56C8676-1494-424A-9EE1-69F4EB666B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628953" y="1483476"/>
            <a:ext cx="10995783" cy="4525963"/>
          </a:xfrm>
        </p:spPr>
        <p:txBody>
          <a:bodyPr/>
          <a:lstStyle>
            <a:lvl1pPr>
              <a:lnSpc>
                <a:spcPct val="95000"/>
              </a:lnSpc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186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urple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66C934B7-3B58-BB48-B505-F2B1E8AB1EFB}" type="slidenum">
              <a:rPr lang="en-GB" altLang="en-US" noProof="1" smtClean="0"/>
              <a:pPr/>
              <a:t>‹#›</a:t>
            </a:fld>
            <a:endParaRPr lang="en-GB" altLang="en-US" noProof="1"/>
          </a:p>
        </p:txBody>
      </p:sp>
    </p:spTree>
    <p:extLst>
      <p:ext uri="{BB962C8B-B14F-4D97-AF65-F5344CB8AC3E}">
        <p14:creationId xmlns:p14="http://schemas.microsoft.com/office/powerpoint/2010/main" val="39185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range subsection divi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279119"/>
            <a:ext cx="5715734" cy="805092"/>
          </a:xfrm>
        </p:spPr>
        <p:txBody>
          <a:bodyPr wrap="square">
            <a:spAutoFit/>
          </a:bodyPr>
          <a:lstStyle>
            <a:lvl1pPr>
              <a:defRPr lang="en-GB" sz="2400" dirty="0">
                <a:solidFill>
                  <a:srgbClr val="EEF2EC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61259"/>
            <a:ext cx="11127883" cy="768224"/>
          </a:xfrm>
        </p:spPr>
        <p:txBody>
          <a:bodyPr/>
          <a:lstStyle>
            <a:lvl1pPr algn="l">
              <a:lnSpc>
                <a:spcPct val="104000"/>
              </a:lnSpc>
              <a:defRPr sz="4800">
                <a:solidFill>
                  <a:srgbClr val="EEF2E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6B0B0632-44AB-E64F-9964-F97E8E40AC00}" type="slidenum">
              <a:rPr lang="uk-UA" altLang="en-US" smtClean="0"/>
              <a:pPr/>
              <a:t>‹#›</a:t>
            </a:fld>
            <a:endParaRPr lang="uk-UA" altLang="en-US" dirty="0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384C8644-FEF9-124A-AE17-1195678858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0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/statement – Blue templat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250" y="525600"/>
            <a:ext cx="11129022" cy="5572800"/>
          </a:xfrm>
        </p:spPr>
        <p:txBody>
          <a:bodyPr anchor="ctr"/>
          <a:lstStyle>
            <a:lvl1pPr algn="ctr">
              <a:lnSpc>
                <a:spcPct val="110000"/>
              </a:lnSpc>
              <a:spcAft>
                <a:spcPts val="2000"/>
              </a:spcAft>
              <a:defRPr sz="3600" b="0" i="0" spc="50" baseline="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algn="ctr">
              <a:lnSpc>
                <a:spcPct val="110000"/>
              </a:lnSpc>
              <a:defRPr b="0" i="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>
              <a:spcAft>
                <a:spcPts val="1500"/>
              </a:spcAft>
              <a:defRPr/>
            </a:lvl3pPr>
          </a:lstStyle>
          <a:p>
            <a:pPr lvl="0"/>
            <a:r>
              <a:rPr lang="en-US" dirty="0"/>
              <a:t>Large quote or statement style</a:t>
            </a:r>
          </a:p>
          <a:p>
            <a:pPr lvl="1"/>
            <a:r>
              <a:rPr lang="en-US" dirty="0"/>
              <a:t>Supporting content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66C934B7-3B58-BB48-B505-F2B1E8AB1EFB}" type="slidenum">
              <a:rPr lang="en-GB" altLang="en-US" noProof="1" smtClean="0"/>
              <a:pPr/>
              <a:t>‹#›</a:t>
            </a:fld>
            <a:endParaRPr lang="en-GB" altLang="en-US" noProof="1"/>
          </a:p>
        </p:txBody>
      </p:sp>
    </p:spTree>
    <p:extLst>
      <p:ext uri="{BB962C8B-B14F-4D97-AF65-F5344CB8AC3E}">
        <p14:creationId xmlns:p14="http://schemas.microsoft.com/office/powerpoint/2010/main" val="43239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/statement –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250" y="952107"/>
            <a:ext cx="11129022" cy="4845378"/>
          </a:xfrm>
        </p:spPr>
        <p:txBody>
          <a:bodyPr rIns="0" anchor="ctr">
            <a:noAutofit/>
          </a:bodyPr>
          <a:lstStyle>
            <a:lvl1pPr algn="ctr">
              <a:lnSpc>
                <a:spcPct val="104000"/>
              </a:lnSpc>
              <a:defRPr sz="4800" spc="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66C934B7-3B58-BB48-B505-F2B1E8AB1EFB}" type="slidenum">
              <a:rPr lang="en-GB" altLang="en-US" noProof="1" smtClean="0"/>
              <a:pPr/>
              <a:t>‹#›</a:t>
            </a:fld>
            <a:endParaRPr lang="en-GB" altLang="en-US" noProof="1"/>
          </a:p>
        </p:txBody>
      </p:sp>
    </p:spTree>
    <p:extLst>
      <p:ext uri="{BB962C8B-B14F-4D97-AF65-F5344CB8AC3E}">
        <p14:creationId xmlns:p14="http://schemas.microsoft.com/office/powerpoint/2010/main" val="403931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– Blue templat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65"/>
          <p:cNvSpPr txBox="1">
            <a:spLocks/>
          </p:cNvSpPr>
          <p:nvPr/>
        </p:nvSpPr>
        <p:spPr>
          <a:xfrm>
            <a:off x="61737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Visit us at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/>
              <a:t>www.internetsociety.org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Follow us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@internetsociety</a:t>
            </a: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8056563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Galerie Jean-Malbuisson 15, </a:t>
            </a:r>
            <a:br>
              <a:rPr lang="en-GB" dirty="0"/>
            </a:br>
            <a:r>
              <a:rPr lang="en-GB" dirty="0"/>
              <a:t>CH-1204 Geneva, </a:t>
            </a:r>
            <a:br>
              <a:rPr lang="en-GB" dirty="0"/>
            </a:br>
            <a:r>
              <a:rPr lang="en-GB" dirty="0"/>
              <a:t>Switzerland.</a:t>
            </a:r>
            <a:br>
              <a:rPr lang="en-GB" dirty="0"/>
            </a:br>
            <a:r>
              <a:rPr lang="en-GB" dirty="0"/>
              <a:t>+41 22 807 1444</a:t>
            </a:r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Text Placeholder 8"/>
          <p:cNvSpPr txBox="1">
            <a:spLocks/>
          </p:cNvSpPr>
          <p:nvPr/>
        </p:nvSpPr>
        <p:spPr>
          <a:xfrm>
            <a:off x="99329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dirty="0"/>
              <a:t>1775 Wiehle Avenue, </a:t>
            </a:r>
            <a:br>
              <a:rPr lang="de-DE" dirty="0"/>
            </a:br>
            <a:r>
              <a:rPr lang="de-DE" dirty="0"/>
              <a:t>Suite 201, Reston, VA </a:t>
            </a:r>
            <a:br>
              <a:rPr lang="de-DE" dirty="0"/>
            </a:br>
            <a:r>
              <a:rPr lang="de-DE" dirty="0"/>
              <a:t>20190-5108 USA. </a:t>
            </a:r>
            <a:br>
              <a:rPr lang="de-DE" dirty="0"/>
            </a:br>
            <a:r>
              <a:rPr lang="de-DE" dirty="0"/>
              <a:t>+1 703 439 2120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Thank you.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66C934B7-3B58-BB48-B505-F2B1E8AB1EFB}" type="slidenum">
              <a:rPr lang="en-GB" altLang="en-US" noProof="1" smtClean="0"/>
              <a:pPr/>
              <a:t>‹#›</a:t>
            </a:fld>
            <a:endParaRPr lang="en-GB" altLang="en-US" noProof="1"/>
          </a:p>
        </p:txBody>
      </p:sp>
    </p:spTree>
    <p:extLst>
      <p:ext uri="{BB962C8B-B14F-4D97-AF65-F5344CB8AC3E}">
        <p14:creationId xmlns:p14="http://schemas.microsoft.com/office/powerpoint/2010/main" val="403731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et involved – Blue templat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Get involved.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66C934B7-3B58-BB48-B505-F2B1E8AB1EFB}" type="slidenum">
              <a:rPr lang="en-GB" altLang="en-US" noProof="1" smtClean="0"/>
              <a:pPr/>
              <a:t>‹#›</a:t>
            </a:fld>
            <a:endParaRPr lang="en-GB" altLang="en-US" noProof="1"/>
          </a:p>
        </p:txBody>
      </p:sp>
    </p:spTree>
    <p:extLst>
      <p:ext uri="{BB962C8B-B14F-4D97-AF65-F5344CB8AC3E}">
        <p14:creationId xmlns:p14="http://schemas.microsoft.com/office/powerpoint/2010/main" val="216580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– Text only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37799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548400"/>
            <a:ext cx="11122272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EE1D23A-55C4-7542-8A1B-C225D7430AAE}" type="slidenum">
              <a:rPr lang="uk-UA" altLang="en-US" smtClean="0"/>
              <a:pPr/>
              <a:t>‹#›</a:t>
            </a:fld>
            <a:endParaRPr lang="uk-UA" altLang="en-US" dirty="0"/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73103E-DD22-0142-B7D1-6AB05A349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14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8" y="566738"/>
            <a:ext cx="11109600" cy="78303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548400"/>
            <a:ext cx="11109600" cy="35988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918575" y="6342063"/>
            <a:ext cx="2743200" cy="1730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6C934B7-3B58-BB48-B505-F2B1E8AB1EFB}" type="slidenum">
              <a:rPr lang="en-GB" altLang="en-US" noProof="1" smtClean="0"/>
              <a:pPr/>
              <a:t>‹#›</a:t>
            </a:fld>
            <a:endParaRPr lang="en-GB" altLang="en-US" noProof="1"/>
          </a:p>
        </p:txBody>
      </p:sp>
    </p:spTree>
    <p:extLst>
      <p:ext uri="{BB962C8B-B14F-4D97-AF65-F5344CB8AC3E}">
        <p14:creationId xmlns:p14="http://schemas.microsoft.com/office/powerpoint/2010/main" val="421156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  <p:sldLayoutId id="2147483803" r:id="rId18"/>
    <p:sldLayoutId id="2147483804" r:id="rId19"/>
    <p:sldLayoutId id="2147483805" r:id="rId20"/>
    <p:sldLayoutId id="2147483806" r:id="rId21"/>
    <p:sldLayoutId id="2147483807" r:id="rId22"/>
    <p:sldLayoutId id="2147483808" r:id="rId23"/>
    <p:sldLayoutId id="2147483809" r:id="rId24"/>
    <p:sldLayoutId id="2147483810" r:id="rId2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3000" kern="1200" spc="2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2pPr>
      <a:lvl3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3pPr>
      <a:lvl4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4pPr>
      <a:lvl5pPr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5pPr>
      <a:lvl6pPr marL="4572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6pPr>
      <a:lvl7pPr marL="9144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7pPr>
      <a:lvl8pPr marL="13716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8pPr>
      <a:lvl9pPr marL="1828800" algn="l" rtl="0" eaLnBrk="1" fontAlgn="base" hangingPunct="1">
        <a:lnSpc>
          <a:spcPct val="106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ind Light" charset="0"/>
          <a:ea typeface="ＭＳ Ｐゴシック" charset="-128"/>
        </a:defRPr>
      </a:lvl9pPr>
    </p:titleStyle>
    <p:bodyStyle>
      <a:lvl1pPr algn="l" rtl="0" eaLnBrk="1" fontAlgn="base" hangingPunct="1">
        <a:lnSpc>
          <a:spcPct val="106000"/>
        </a:lnSpc>
        <a:spcBef>
          <a:spcPct val="0"/>
        </a:spcBef>
        <a:spcAft>
          <a:spcPts val="1200"/>
        </a:spcAft>
        <a:buFont typeface="Arial" charset="0"/>
        <a:defRPr sz="2000" kern="1200" spc="20">
          <a:solidFill>
            <a:schemeClr val="tx1"/>
          </a:solidFill>
          <a:latin typeface="+mn-lt"/>
          <a:ea typeface="Hind Medium" charset="0"/>
          <a:cs typeface="Hind Medium" charset="0"/>
        </a:defRPr>
      </a:lvl1pPr>
      <a:lvl2pPr algn="l" rtl="0" eaLnBrk="1" fontAlgn="base" hangingPunct="1">
        <a:lnSpc>
          <a:spcPct val="113000"/>
        </a:lnSpc>
        <a:spcBef>
          <a:spcPct val="0"/>
        </a:spcBef>
        <a:spcAft>
          <a:spcPct val="0"/>
        </a:spcAft>
        <a:buFont typeface=".AppleSystemUIFont" charset="0"/>
        <a:defRPr sz="18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270000" indent="-270000" algn="l" rtl="0" eaLnBrk="1" fontAlgn="base" hangingPunct="1">
        <a:lnSpc>
          <a:spcPct val="113000"/>
        </a:lnSpc>
        <a:spcBef>
          <a:spcPct val="0"/>
        </a:spcBef>
        <a:spcAft>
          <a:spcPts val="0"/>
        </a:spcAft>
        <a:buSzPct val="100000"/>
        <a:buFont typeface="Arial" panose="020B0604020202020204" pitchFamily="34" charset="0"/>
        <a:buChar char="•"/>
        <a:defRPr sz="18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556650" indent="-233925" algn="l" rtl="0" eaLnBrk="1" fontAlgn="base" hangingPunct="1">
        <a:lnSpc>
          <a:spcPct val="113000"/>
        </a:lnSpc>
        <a:spcBef>
          <a:spcPct val="0"/>
        </a:spcBef>
        <a:spcAft>
          <a:spcPct val="0"/>
        </a:spcAft>
        <a:buSzPct val="90000"/>
        <a:buFont typeface="Arial" panose="020B0604020202020204" pitchFamily="34" charset="0"/>
        <a:buChar char="•"/>
        <a:defRPr sz="18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772650" indent="-197925" algn="l" rtl="0" eaLnBrk="1" fontAlgn="base" hangingPunct="1">
        <a:lnSpc>
          <a:spcPct val="113000"/>
        </a:lnSpc>
        <a:spcBef>
          <a:spcPct val="0"/>
        </a:spcBef>
        <a:spcAft>
          <a:spcPts val="1500"/>
        </a:spcAft>
        <a:buSzPct val="75000"/>
        <a:buFont typeface="Arial" charset="0"/>
        <a:buChar char="•"/>
        <a:defRPr sz="1800" kern="1200" spc="2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talliance.org/iot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39999" y="3355200"/>
            <a:ext cx="11109600" cy="437364"/>
          </a:xfrm>
        </p:spPr>
        <p:txBody>
          <a:bodyPr/>
          <a:lstStyle/>
          <a:p>
            <a:r>
              <a:rPr lang="en-US" dirty="0"/>
              <a:t>A Shared and Collaborative Responsibility</a:t>
            </a:r>
            <a:endParaRPr lang="en-US" altLang="en-US" dirty="0">
              <a:sym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OTA &amp; IoT: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8407C97-4BA0-D74C-B668-8C9F3B2BE1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Hind Medium" charset="0"/>
                <a:ea typeface="Hind Medium" charset="0"/>
                <a:cs typeface="Hind Medium" charset="0"/>
              </a:rPr>
              <a:t>Kevin Meynell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Hind Medium" charset="0"/>
                <a:ea typeface="Hind Medium" charset="0"/>
                <a:cs typeface="Hind Medium" charset="0"/>
              </a:rPr>
              <a:t>Manager, Technical &amp; Operational Engagement</a:t>
            </a:r>
          </a:p>
          <a:p>
            <a:pPr lvl="2" fontAlgn="auto">
              <a:spcBef>
                <a:spcPts val="0"/>
              </a:spcBef>
              <a:defRPr/>
            </a:pPr>
            <a:r>
              <a:rPr lang="en-GB" dirty="0" err="1"/>
              <a:t>meynell@isoc.org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1048A7-7355-2F40-8597-EFC9013FA0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573969"/>
            <a:ext cx="4097551" cy="253339"/>
          </a:xfrm>
        </p:spPr>
        <p:txBody>
          <a:bodyPr/>
          <a:lstStyle/>
          <a:p>
            <a:r>
              <a:rPr lang="en-GB" dirty="0"/>
              <a:t>19 June 2018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challenges we face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797DCA1E-7B6B-C042-B29C-7C66D2614AAE}" type="slidenum">
              <a:rPr lang="uk-UA" altLang="en-US" smtClean="0">
                <a:solidFill>
                  <a:schemeClr val="bg1"/>
                </a:solidFill>
              </a:rPr>
              <a:pPr/>
              <a:t>10</a:t>
            </a:fld>
            <a:endParaRPr lang="uk-UA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61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A343E-4CC5-F845-B1B4-3DCE1B313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846" y="515552"/>
            <a:ext cx="10499840" cy="55728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connected world offers the promise of convenience, efficiency and insight, but creates a platform for shared risk.</a:t>
            </a:r>
          </a:p>
          <a:p>
            <a:r>
              <a:rPr lang="en-US" dirty="0">
                <a:solidFill>
                  <a:schemeClr val="bg1"/>
                </a:solidFill>
              </a:rPr>
              <a:t>Many of today’s </a:t>
            </a:r>
            <a:r>
              <a:rPr lang="en-US" dirty="0" err="1">
                <a:solidFill>
                  <a:schemeClr val="bg1"/>
                </a:solidFill>
              </a:rPr>
              <a:t>IoT</a:t>
            </a:r>
            <a:r>
              <a:rPr lang="en-US" dirty="0">
                <a:solidFill>
                  <a:schemeClr val="bg1"/>
                </a:solidFill>
              </a:rPr>
              <a:t> devices are rushed to market with little consideration for basic security and privacy protections.</a:t>
            </a:r>
          </a:p>
        </p:txBody>
      </p:sp>
    </p:spTree>
    <p:extLst>
      <p:ext uri="{BB962C8B-B14F-4D97-AF65-F5344CB8AC3E}">
        <p14:creationId xmlns:p14="http://schemas.microsoft.com/office/powerpoint/2010/main" val="33160421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devices, new vulnerabilities</a:t>
            </a:r>
          </a:p>
        </p:txBody>
      </p:sp>
      <p:sp>
        <p:nvSpPr>
          <p:cNvPr id="4199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566B02-9C21-9A43-8596-19A72F603E6E}" type="slidenum">
              <a:rPr lang="uk-UA" smtClean="0"/>
              <a:pPr/>
              <a:t>12</a:t>
            </a:fld>
            <a:endParaRPr lang="uk-UA"/>
          </a:p>
        </p:txBody>
      </p:sp>
      <p:sp>
        <p:nvSpPr>
          <p:cNvPr id="7" name="Content Placeholder 6"/>
          <p:cNvSpPr>
            <a:spLocks noGrp="1"/>
          </p:cNvSpPr>
          <p:nvPr>
            <p:ph idx="21"/>
          </p:nvPr>
        </p:nvSpPr>
        <p:spPr>
          <a:xfrm>
            <a:off x="623445" y="2432655"/>
            <a:ext cx="5478179" cy="322036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Device Cost/Size/Functionality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Volume of identical devices (homogeneity)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Long service life (often extending far beyond supported lifetime)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or limited upgradability or patching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Physical security vulnerabilities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ym typeface="Wingdings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ym typeface="Wingdings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ym typeface="Wingdings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79485" y="2432655"/>
            <a:ext cx="5175152" cy="322036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Limited user interfaces (UI)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Limited visibility into, or control over, internal workings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Embedded devices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Unintended uses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BYOIoT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0000" y="1380249"/>
            <a:ext cx="10349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2000" dirty="0">
                <a:latin typeface="+mn-lt"/>
              </a:rPr>
              <a:t>The attributes of many IoT devices present new and unique security challenges compared to traditional computing systems. </a:t>
            </a:r>
          </a:p>
        </p:txBody>
      </p:sp>
    </p:spTree>
    <p:extLst>
      <p:ext uri="{BB962C8B-B14F-4D97-AF65-F5344CB8AC3E}">
        <p14:creationId xmlns:p14="http://schemas.microsoft.com/office/powerpoint/2010/main" val="292124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Challenge: IoT Ecosystem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A4397A-8EC5-5F40-87DC-ED9816EC8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48399"/>
            <a:ext cx="4604756" cy="4249151"/>
          </a:xfrm>
        </p:spPr>
        <p:txBody>
          <a:bodyPr/>
          <a:lstStyle/>
          <a:p>
            <a:r>
              <a:rPr lang="en-US" dirty="0">
                <a:latin typeface="Hind Medium" panose="02000000000000000000" pitchFamily="2" charset="77"/>
                <a:cs typeface="Hind Medium" panose="02000000000000000000" pitchFamily="2" charset="77"/>
              </a:rPr>
              <a:t>Three Dimensions: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Combination of devices, apps, platforms &amp;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Data flows, touch points &amp; disclosures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Lack of defined standards</a:t>
            </a:r>
          </a:p>
          <a:p>
            <a:endParaRPr lang="en-US" dirty="0"/>
          </a:p>
          <a:p>
            <a:r>
              <a:rPr lang="en-US" dirty="0">
                <a:latin typeface="Hind Medium" panose="02000000000000000000" pitchFamily="2" charset="77"/>
                <a:cs typeface="Hind Medium" panose="02000000000000000000" pitchFamily="2" charset="77"/>
              </a:rPr>
              <a:t>Impacts on Sustainability Issues: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Lifecycle supportability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Data retention / ownership</a:t>
            </a:r>
          </a:p>
        </p:txBody>
      </p:sp>
      <p:sp>
        <p:nvSpPr>
          <p:cNvPr id="34818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581A406-7EAB-B541-8D46-CC0FA72887BB}" type="slidenum">
              <a:rPr lang="en-GB" smtClean="0"/>
              <a:pPr/>
              <a:t>13</a:t>
            </a:fld>
            <a:endParaRPr lang="en-GB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9F6E288-2774-FE46-8621-6E0CB4BC93AA}"/>
              </a:ext>
            </a:extLst>
          </p:cNvPr>
          <p:cNvGrpSpPr/>
          <p:nvPr/>
        </p:nvGrpSpPr>
        <p:grpSpPr>
          <a:xfrm>
            <a:off x="5723480" y="707022"/>
            <a:ext cx="6066349" cy="5559094"/>
            <a:chOff x="5663320" y="707022"/>
            <a:chExt cx="6066349" cy="5559094"/>
          </a:xfrm>
        </p:grpSpPr>
        <p:sp>
          <p:nvSpPr>
            <p:cNvPr id="14" name="Circular Arrow 13">
              <a:extLst>
                <a:ext uri="{FF2B5EF4-FFF2-40B4-BE49-F238E27FC236}">
                  <a16:creationId xmlns:a16="http://schemas.microsoft.com/office/drawing/2014/main" id="{F4DD5901-1DE7-7F40-B9DB-96B01D595C44}"/>
                </a:ext>
              </a:extLst>
            </p:cNvPr>
            <p:cNvSpPr/>
            <p:nvPr/>
          </p:nvSpPr>
          <p:spPr>
            <a:xfrm>
              <a:off x="6036606" y="840525"/>
              <a:ext cx="5249015" cy="5249015"/>
            </a:xfrm>
            <a:prstGeom prst="circularArrow">
              <a:avLst>
                <a:gd name="adj1" fmla="val 8255"/>
                <a:gd name="adj2" fmla="val 576659"/>
                <a:gd name="adj3" fmla="val 2961373"/>
                <a:gd name="adj4" fmla="val 53386"/>
                <a:gd name="adj5" fmla="val 9631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Circular Arrow 15">
              <a:extLst>
                <a:ext uri="{FF2B5EF4-FFF2-40B4-BE49-F238E27FC236}">
                  <a16:creationId xmlns:a16="http://schemas.microsoft.com/office/drawing/2014/main" id="{5AF8C66C-24A0-E54D-99A2-AE9D3EDCF258}"/>
                </a:ext>
              </a:extLst>
            </p:cNvPr>
            <p:cNvSpPr/>
            <p:nvPr/>
          </p:nvSpPr>
          <p:spPr>
            <a:xfrm>
              <a:off x="6036606" y="840525"/>
              <a:ext cx="5249015" cy="5249015"/>
            </a:xfrm>
            <a:prstGeom prst="circularArrow">
              <a:avLst>
                <a:gd name="adj1" fmla="val 8255"/>
                <a:gd name="adj2" fmla="val 576659"/>
                <a:gd name="adj3" fmla="val 10169955"/>
                <a:gd name="adj4" fmla="val 7261968"/>
                <a:gd name="adj5" fmla="val 9631"/>
              </a:avLst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ircular Arrow 17">
              <a:extLst>
                <a:ext uri="{FF2B5EF4-FFF2-40B4-BE49-F238E27FC236}">
                  <a16:creationId xmlns:a16="http://schemas.microsoft.com/office/drawing/2014/main" id="{455A6BC6-1AA1-2149-A2E2-CC107CCABF0C}"/>
                </a:ext>
              </a:extLst>
            </p:cNvPr>
            <p:cNvSpPr/>
            <p:nvPr/>
          </p:nvSpPr>
          <p:spPr>
            <a:xfrm rot="649156">
              <a:off x="5992329" y="707022"/>
              <a:ext cx="5249015" cy="5249015"/>
            </a:xfrm>
            <a:prstGeom prst="circularArrow">
              <a:avLst>
                <a:gd name="adj1" fmla="val 8255"/>
                <a:gd name="adj2" fmla="val 996470"/>
                <a:gd name="adj3" fmla="val 16854403"/>
                <a:gd name="adj4" fmla="val 13578525"/>
                <a:gd name="adj5" fmla="val 9631"/>
              </a:avLst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2D23309-D55E-EE47-B93E-ED7FA278E91E}"/>
                </a:ext>
              </a:extLst>
            </p:cNvPr>
            <p:cNvGrpSpPr/>
            <p:nvPr/>
          </p:nvGrpSpPr>
          <p:grpSpPr>
            <a:xfrm>
              <a:off x="5663320" y="1573841"/>
              <a:ext cx="2039603" cy="1976778"/>
              <a:chOff x="5663320" y="1537745"/>
              <a:chExt cx="2039603" cy="1976778"/>
            </a:xfrm>
          </p:grpSpPr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E1BD1B65-62D0-934F-88D6-E05611E4C28F}"/>
                  </a:ext>
                </a:extLst>
              </p:cNvPr>
              <p:cNvSpPr/>
              <p:nvPr/>
            </p:nvSpPr>
            <p:spPr>
              <a:xfrm>
                <a:off x="5663320" y="2933866"/>
                <a:ext cx="2039603" cy="580657"/>
              </a:xfrm>
              <a:custGeom>
                <a:avLst/>
                <a:gdLst>
                  <a:gd name="connsiteX0" fmla="*/ 0 w 2039603"/>
                  <a:gd name="connsiteY0" fmla="*/ 0 h 2039603"/>
                  <a:gd name="connsiteX1" fmla="*/ 2039603 w 2039603"/>
                  <a:gd name="connsiteY1" fmla="*/ 0 h 2039603"/>
                  <a:gd name="connsiteX2" fmla="*/ 2039603 w 2039603"/>
                  <a:gd name="connsiteY2" fmla="*/ 2039603 h 2039603"/>
                  <a:gd name="connsiteX3" fmla="*/ 0 w 2039603"/>
                  <a:gd name="connsiteY3" fmla="*/ 2039603 h 2039603"/>
                  <a:gd name="connsiteX4" fmla="*/ 0 w 2039603"/>
                  <a:gd name="connsiteY4" fmla="*/ 0 h 203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9603" h="2039603">
                    <a:moveTo>
                      <a:pt x="0" y="0"/>
                    </a:moveTo>
                    <a:lnTo>
                      <a:pt x="2039603" y="0"/>
                    </a:lnTo>
                    <a:lnTo>
                      <a:pt x="2039603" y="2039603"/>
                    </a:lnTo>
                    <a:lnTo>
                      <a:pt x="0" y="203960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4450" tIns="44450" rIns="44450" bIns="44450" numCol="1" spcCol="1270" anchor="ctr" anchorCtr="0">
                <a:noAutofit/>
              </a:bodyPr>
              <a:lstStyle/>
              <a:p>
                <a:pPr marL="0" lvl="0" indent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kern="1200" dirty="0"/>
                  <a:t>Apps and Platforms</a:t>
                </a:r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B8D5C1FB-2338-8C44-9AE8-0A75C30E22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47251" y="1537745"/>
                <a:ext cx="1471741" cy="1471741"/>
              </a:xfrm>
              <a:prstGeom prst="rect">
                <a:avLst/>
              </a:prstGeom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8D72A06-7D18-0A40-A287-3ED858F68DD2}"/>
                </a:ext>
              </a:extLst>
            </p:cNvPr>
            <p:cNvGrpSpPr/>
            <p:nvPr/>
          </p:nvGrpSpPr>
          <p:grpSpPr>
            <a:xfrm>
              <a:off x="9206875" y="1549777"/>
              <a:ext cx="2522794" cy="1819276"/>
              <a:chOff x="9206875" y="1513681"/>
              <a:chExt cx="2522794" cy="1819276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FCE7DF4A-743C-334E-9F48-119630B73A1A}"/>
                  </a:ext>
                </a:extLst>
              </p:cNvPr>
              <p:cNvSpPr/>
              <p:nvPr/>
            </p:nvSpPr>
            <p:spPr>
              <a:xfrm>
                <a:off x="9206875" y="2959374"/>
                <a:ext cx="2522794" cy="373583"/>
              </a:xfrm>
              <a:custGeom>
                <a:avLst/>
                <a:gdLst>
                  <a:gd name="connsiteX0" fmla="*/ 0 w 2039603"/>
                  <a:gd name="connsiteY0" fmla="*/ 0 h 2039603"/>
                  <a:gd name="connsiteX1" fmla="*/ 2039603 w 2039603"/>
                  <a:gd name="connsiteY1" fmla="*/ 0 h 2039603"/>
                  <a:gd name="connsiteX2" fmla="*/ 2039603 w 2039603"/>
                  <a:gd name="connsiteY2" fmla="*/ 2039603 h 2039603"/>
                  <a:gd name="connsiteX3" fmla="*/ 0 w 2039603"/>
                  <a:gd name="connsiteY3" fmla="*/ 2039603 h 2039603"/>
                  <a:gd name="connsiteX4" fmla="*/ 0 w 2039603"/>
                  <a:gd name="connsiteY4" fmla="*/ 0 h 203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9603" h="2039603">
                    <a:moveTo>
                      <a:pt x="0" y="0"/>
                    </a:moveTo>
                    <a:lnTo>
                      <a:pt x="2039603" y="0"/>
                    </a:lnTo>
                    <a:lnTo>
                      <a:pt x="2039603" y="2039603"/>
                    </a:lnTo>
                    <a:lnTo>
                      <a:pt x="0" y="203960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4450" tIns="44450" rIns="44450" bIns="44450" numCol="1" spcCol="1270" anchor="ctr" anchorCtr="0">
                <a:noAutofit/>
              </a:bodyPr>
              <a:lstStyle/>
              <a:p>
                <a:pPr marL="0" lvl="0" indent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kern="1200" dirty="0"/>
                  <a:t>Cloud &amp; Web Services</a:t>
                </a: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8CBE936F-818F-DD41-B35A-E124FFA287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675569" y="1513681"/>
                <a:ext cx="1585406" cy="1585406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41CF73F-9DE7-0D46-84D1-94E4210BC7A0}"/>
                </a:ext>
              </a:extLst>
            </p:cNvPr>
            <p:cNvGrpSpPr/>
            <p:nvPr/>
          </p:nvGrpSpPr>
          <p:grpSpPr>
            <a:xfrm>
              <a:off x="7702923" y="4329090"/>
              <a:ext cx="2039603" cy="1937026"/>
              <a:chOff x="7702923" y="4329090"/>
              <a:chExt cx="2039603" cy="1937026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64D437C-3541-E949-A69D-C6C1BFB6BF5E}"/>
                  </a:ext>
                </a:extLst>
              </p:cNvPr>
              <p:cNvSpPr/>
              <p:nvPr/>
            </p:nvSpPr>
            <p:spPr>
              <a:xfrm>
                <a:off x="7702923" y="5681783"/>
                <a:ext cx="2039603" cy="584333"/>
              </a:xfrm>
              <a:custGeom>
                <a:avLst/>
                <a:gdLst>
                  <a:gd name="connsiteX0" fmla="*/ 0 w 2039603"/>
                  <a:gd name="connsiteY0" fmla="*/ 0 h 2039603"/>
                  <a:gd name="connsiteX1" fmla="*/ 2039603 w 2039603"/>
                  <a:gd name="connsiteY1" fmla="*/ 0 h 2039603"/>
                  <a:gd name="connsiteX2" fmla="*/ 2039603 w 2039603"/>
                  <a:gd name="connsiteY2" fmla="*/ 2039603 h 2039603"/>
                  <a:gd name="connsiteX3" fmla="*/ 0 w 2039603"/>
                  <a:gd name="connsiteY3" fmla="*/ 2039603 h 2039603"/>
                  <a:gd name="connsiteX4" fmla="*/ 0 w 2039603"/>
                  <a:gd name="connsiteY4" fmla="*/ 0 h 203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9603" h="2039603">
                    <a:moveTo>
                      <a:pt x="0" y="0"/>
                    </a:moveTo>
                    <a:lnTo>
                      <a:pt x="2039603" y="0"/>
                    </a:lnTo>
                    <a:lnTo>
                      <a:pt x="2039603" y="2039603"/>
                    </a:lnTo>
                    <a:lnTo>
                      <a:pt x="0" y="203960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4450" tIns="44450" rIns="44450" bIns="44450" numCol="1" spcCol="1270" anchor="ctr" anchorCtr="0">
                <a:noAutofit/>
              </a:bodyPr>
              <a:lstStyle/>
              <a:p>
                <a:pPr marL="0" lvl="0" indent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kern="1200" dirty="0"/>
                  <a:t>Devices &amp; Sensors</a:t>
                </a:r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18D6F4A4-7842-6144-93B3-160A513A55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80307" y="4329090"/>
                <a:ext cx="1484834" cy="148483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3955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8BCBF9-E25E-1544-AA4B-99781BC59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is responsible?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9BA41F-C0B9-8042-B33B-2631B0496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976" y="1475023"/>
            <a:ext cx="4019150" cy="3358233"/>
          </a:xfrm>
        </p:spPr>
        <p:txBody>
          <a:bodyPr/>
          <a:lstStyle/>
          <a:p>
            <a:pPr lvl="1"/>
            <a:r>
              <a:rPr lang="en-US" sz="2000" dirty="0"/>
              <a:t>Developers and users of </a:t>
            </a:r>
            <a:r>
              <a:rPr lang="en-US" sz="2000" dirty="0" err="1"/>
              <a:t>IoT</a:t>
            </a:r>
            <a:r>
              <a:rPr lang="en-US" sz="2000" dirty="0"/>
              <a:t> devices and systems have a collective obligation to ensure they do not expose others and the Internet itself to potential harm.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>
                <a:cs typeface="Hind Medium" panose="02000000000000000000" pitchFamily="2" charset="77"/>
              </a:rPr>
              <a:t>We need a collective approach, addressing security challenges on all fronts.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F526C6-05DD-3240-8F36-944215504E2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C934B7-3B58-BB48-B505-F2B1E8AB1EFB}" type="slidenum">
              <a:rPr lang="en-GB" altLang="en-US" noProof="1" smtClean="0"/>
              <a:pPr/>
              <a:t>14</a:t>
            </a:fld>
            <a:endParaRPr lang="en-GB" altLang="en-US" noProof="1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20A74A11-7464-0949-8094-BA12E9074F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8895" y="286795"/>
            <a:ext cx="6248474" cy="633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3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le 8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views of IoT Security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363206" y="1617785"/>
            <a:ext cx="4318854" cy="3822766"/>
          </a:xfrm>
        </p:spPr>
        <p:txBody>
          <a:bodyPr lIns="36000" rIns="36000"/>
          <a:lstStyle/>
          <a:p>
            <a:r>
              <a:rPr lang="en-GB" dirty="0"/>
              <a:t>Outward Security</a:t>
            </a:r>
          </a:p>
          <a:p>
            <a:pPr lvl="1"/>
            <a:r>
              <a:rPr lang="en-GB" dirty="0"/>
              <a:t>Focus on potential harms that compromised devices and systems can inflict on the Internet and other users.</a:t>
            </a:r>
          </a:p>
        </p:txBody>
      </p:sp>
      <p:sp>
        <p:nvSpPr>
          <p:cNvPr id="71" name="Text Placeholder 70"/>
          <p:cNvSpPr>
            <a:spLocks noGrp="1"/>
          </p:cNvSpPr>
          <p:nvPr>
            <p:ph type="body" sz="quarter" idx="15"/>
          </p:nvPr>
        </p:nvSpPr>
        <p:spPr>
          <a:xfrm>
            <a:off x="1254407" y="1617785"/>
            <a:ext cx="4312379" cy="3822766"/>
          </a:xfrm>
          <a:solidFill>
            <a:schemeClr val="accent2"/>
          </a:solidFill>
        </p:spPr>
        <p:txBody>
          <a:bodyPr lIns="108000" rIns="72000"/>
          <a:lstStyle/>
          <a:p>
            <a:r>
              <a:rPr lang="en-US" dirty="0">
                <a:solidFill>
                  <a:schemeClr val="bg1"/>
                </a:solidFill>
              </a:rPr>
              <a:t>Inward Security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Focus on potential harms to the health, safety, and privacy of device users and their property stemming from compromised IoT devices and systems.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8131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A2A82982-B658-1745-A163-154EB9EED820}" type="slidenum">
              <a:rPr lang="uk-UA" altLang="en-US" smtClean="0"/>
              <a:pPr/>
              <a:t>15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410005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myth of low cost devices</a:t>
            </a:r>
            <a:endParaRPr lang="en-US" dirty="0"/>
          </a:p>
        </p:txBody>
      </p:sp>
      <p:sp>
        <p:nvSpPr>
          <p:cNvPr id="4199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566B02-9C21-9A43-8596-19A72F603E6E}" type="slidenum">
              <a:rPr lang="uk-UA" smtClean="0"/>
              <a:pPr/>
              <a:t>16</a:t>
            </a:fld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856524" y="1487463"/>
            <a:ext cx="104902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Often claimed that it’s not economical for vendors to maintain low-cost devices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My PCs and router were cheaper than my smart televisions and cameras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Windows (7 and above) has regular updates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My router has periodic firmware and operating system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Smart televisions got a couple of updates and nothing after 1 year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Cameras had regular updates for 2 years – then nothing since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So presumably it’s possible to provide ongoing support with sufficient critical mass. How do we encourage/mandate that?</a:t>
            </a:r>
          </a:p>
        </p:txBody>
      </p:sp>
    </p:spTree>
    <p:extLst>
      <p:ext uri="{BB962C8B-B14F-4D97-AF65-F5344CB8AC3E}">
        <p14:creationId xmlns:p14="http://schemas.microsoft.com/office/powerpoint/2010/main" val="322008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Something must be done!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797DCA1E-7B6B-C042-B29C-7C66D2614AAE}" type="slidenum">
              <a:rPr lang="uk-UA" altLang="en-US" smtClean="0">
                <a:solidFill>
                  <a:schemeClr val="bg1"/>
                </a:solidFill>
              </a:rPr>
              <a:pPr/>
              <a:t>17</a:t>
            </a:fld>
            <a:endParaRPr lang="uk-UA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27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hape 8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 want manufacturers and suppliers</a:t>
            </a:r>
            <a:br>
              <a:rPr lang="en-US"/>
            </a:br>
            <a:r>
              <a:rPr lang="en-US"/>
              <a:t>of consumer IoT devices and services</a:t>
            </a:r>
            <a:br>
              <a:rPr lang="en-US"/>
            </a:br>
            <a:r>
              <a:rPr lang="en-US"/>
              <a:t>to adopt security and privacy guidelines</a:t>
            </a:r>
            <a:br>
              <a:rPr lang="en-US"/>
            </a:br>
            <a:r>
              <a:rPr lang="en-US"/>
              <a:t>to protect the Internet and consumers</a:t>
            </a:r>
            <a:br>
              <a:rPr lang="en-US"/>
            </a:br>
            <a:r>
              <a:rPr lang="en-US"/>
              <a:t>from cyber threats.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1502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Trust Alliance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idx="1"/>
          </p:nvPr>
        </p:nvSpPr>
        <p:spPr>
          <a:xfrm>
            <a:off x="540000" y="1548400"/>
            <a:ext cx="6508500" cy="4614422"/>
          </a:xfrm>
        </p:spPr>
        <p:txBody>
          <a:bodyPr/>
          <a:lstStyle/>
          <a:p>
            <a:pPr lvl="2">
              <a:spcAft>
                <a:spcPts val="800"/>
              </a:spcAft>
            </a:pPr>
            <a:r>
              <a:rPr lang="en-US" sz="2400" dirty="0"/>
              <a:t>Founded as Industry Trade </a:t>
            </a:r>
            <a:r>
              <a:rPr lang="en-US" sz="2400" dirty="0" err="1"/>
              <a:t>Organisation</a:t>
            </a:r>
            <a:r>
              <a:rPr lang="en-US" sz="2400" dirty="0"/>
              <a:t> in 2007</a:t>
            </a:r>
          </a:p>
          <a:p>
            <a:pPr lvl="2">
              <a:spcAft>
                <a:spcPts val="800"/>
              </a:spcAft>
            </a:pPr>
            <a:r>
              <a:rPr lang="en-US" sz="2400" dirty="0"/>
              <a:t>65 members (e.g. DigiCert, Symantec, Verisign, Microsoft, Twitter, Coles)</a:t>
            </a:r>
          </a:p>
          <a:p>
            <a:pPr lvl="2">
              <a:spcAft>
                <a:spcPts val="800"/>
              </a:spcAft>
            </a:pPr>
            <a:r>
              <a:rPr lang="en-US" sz="2400" dirty="0"/>
              <a:t>Internet Society and OTA merged in April 2017, with OTA members becoming ISOC members </a:t>
            </a:r>
          </a:p>
          <a:p>
            <a:pPr lvl="2">
              <a:spcAft>
                <a:spcPts val="800"/>
              </a:spcAft>
            </a:pPr>
            <a:r>
              <a:rPr lang="en-US" sz="2400" dirty="0"/>
              <a:t>Objectives and Activities:</a:t>
            </a:r>
          </a:p>
          <a:p>
            <a:pPr lvl="3">
              <a:spcAft>
                <a:spcPts val="800"/>
              </a:spcAft>
            </a:pPr>
            <a:r>
              <a:rPr lang="en-US" sz="2200" dirty="0"/>
              <a:t>Promote best practices in protection of user security, privacy and identity, including data stewardship</a:t>
            </a:r>
          </a:p>
          <a:p>
            <a:pPr lvl="3">
              <a:spcAft>
                <a:spcPts val="800"/>
              </a:spcAft>
            </a:pPr>
            <a:r>
              <a:rPr lang="en-US" sz="2200" dirty="0"/>
              <a:t>Develop meaningful self-regulation</a:t>
            </a:r>
          </a:p>
        </p:txBody>
      </p:sp>
      <p:sp>
        <p:nvSpPr>
          <p:cNvPr id="4915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9024359-4E22-FA42-94E9-443FC01F08E5}" type="slidenum">
              <a:rPr lang="uk-UA" smtClean="0"/>
              <a:pPr/>
              <a:t>19</a:t>
            </a:fld>
            <a:endParaRPr lang="uk-UA"/>
          </a:p>
        </p:txBody>
      </p:sp>
      <p:sp>
        <p:nvSpPr>
          <p:cNvPr id="49155" name="Rectangle 9"/>
          <p:cNvSpPr>
            <a:spLocks noChangeArrowheads="1"/>
          </p:cNvSpPr>
          <p:nvPr/>
        </p:nvSpPr>
        <p:spPr bwMode="auto">
          <a:xfrm>
            <a:off x="7696057" y="5742258"/>
            <a:ext cx="3246137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133" dirty="0">
                <a:latin typeface="+mn-lt"/>
                <a:cs typeface="Hind" charset="0"/>
                <a:hlinkClick r:id="rId3"/>
              </a:rPr>
              <a:t>https://</a:t>
            </a:r>
            <a:r>
              <a:rPr lang="en-US" sz="2133" dirty="0" err="1">
                <a:latin typeface="+mn-lt"/>
                <a:cs typeface="Hind" charset="0"/>
                <a:hlinkClick r:id="rId3"/>
              </a:rPr>
              <a:t>otalliance.org</a:t>
            </a:r>
            <a:r>
              <a:rPr lang="en-US" sz="2133" dirty="0">
                <a:latin typeface="+mn-lt"/>
                <a:cs typeface="Hind" charset="0"/>
                <a:hlinkClick r:id="rId3"/>
              </a:rPr>
              <a:t>/</a:t>
            </a:r>
            <a:r>
              <a:rPr lang="en-US" sz="2133" dirty="0" err="1">
                <a:latin typeface="+mn-lt"/>
                <a:cs typeface="Hind" charset="0"/>
                <a:hlinkClick r:id="rId3"/>
              </a:rPr>
              <a:t>iot</a:t>
            </a:r>
            <a:r>
              <a:rPr lang="en-US" sz="2133" dirty="0">
                <a:latin typeface="+mn-lt"/>
                <a:cs typeface="Hind" charset="0"/>
                <a:hlinkClick r:id="rId3"/>
              </a:rPr>
              <a:t>/</a:t>
            </a:r>
            <a:endParaRPr lang="en-US" sz="2133" dirty="0">
              <a:latin typeface="+mn-lt"/>
              <a:cs typeface="Hind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1211C0-A518-F64C-8BB3-CA02A10E8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5860" y="1284141"/>
            <a:ext cx="4186533" cy="418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9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EA462B-7A4D-6B41-A619-48CE868003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F548D3-6070-744B-8B6A-00A8C20D59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Shape 89"/>
          <p:cNvSpPr>
            <a:spLocks noGrp="1"/>
          </p:cNvSpPr>
          <p:nvPr>
            <p:ph idx="4294967295"/>
          </p:nvPr>
        </p:nvSpPr>
        <p:spPr>
          <a:xfrm>
            <a:off x="533400" y="565150"/>
            <a:ext cx="7991475" cy="2863850"/>
          </a:xfrm>
        </p:spPr>
        <p:txBody>
          <a:bodyPr/>
          <a:lstStyle/>
          <a:p>
            <a:r>
              <a:rPr lang="en-US" sz="3200" dirty="0">
                <a:latin typeface="+mn-lt"/>
              </a:rPr>
              <a:t>The number of IoT devices</a:t>
            </a:r>
            <a:r>
              <a:rPr lang="en-US" sz="3200" dirty="0"/>
              <a:t> </a:t>
            </a:r>
            <a:r>
              <a:rPr lang="en-US" sz="3200" dirty="0">
                <a:latin typeface="+mn-lt"/>
              </a:rPr>
              <a:t>connected to the Internet will be more than</a:t>
            </a:r>
            <a:br>
              <a:rPr lang="en-US" dirty="0">
                <a:latin typeface="+mn-lt"/>
              </a:rPr>
            </a:br>
            <a:r>
              <a:rPr lang="en-US" sz="5400" dirty="0">
                <a:latin typeface="+mn-lt"/>
              </a:rPr>
              <a:t>2.5x the global population</a:t>
            </a:r>
            <a:br>
              <a:rPr lang="en-US" dirty="0">
                <a:latin typeface="+mn-lt"/>
              </a:rPr>
            </a:br>
            <a:r>
              <a:rPr lang="en-US" sz="3200" dirty="0">
                <a:latin typeface="+mn-lt"/>
              </a:rPr>
              <a:t>by 2020 </a:t>
            </a:r>
            <a:r>
              <a:rPr lang="en-US" sz="2800" dirty="0">
                <a:latin typeface="+mn-lt"/>
              </a:rPr>
              <a:t>(Gartner)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 are we doing?</a:t>
            </a:r>
            <a:endParaRPr lang="en-US" dirty="0"/>
          </a:p>
        </p:txBody>
      </p:sp>
      <p:sp>
        <p:nvSpPr>
          <p:cNvPr id="4199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566B02-9C21-9A43-8596-19A72F603E6E}" type="slidenum">
              <a:rPr lang="uk-UA" smtClean="0"/>
              <a:pPr/>
              <a:t>20</a:t>
            </a:fld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850901" y="1335063"/>
            <a:ext cx="104902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There are ~40 different IoT industry bodies!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BUT…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OTA decided to take broad multi-stakeholder approach to assess IoT risks, and address security, privacy and life-cycle sustainability in IoT products and services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OTA’s IoT Trustworthy Working Group (ITWG) was established in January 2015, chartered with development of an IoT Trust Framework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Consultation with more than 100 device manufacturers, major retailers, security and private experts, consumer testing and advocacy </a:t>
            </a:r>
            <a:r>
              <a:rPr lang="en-US" sz="2400" dirty="0" err="1"/>
              <a:t>organisations</a:t>
            </a:r>
            <a:r>
              <a:rPr lang="en-US" sz="2400" dirty="0"/>
              <a:t>, and governments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Published IoT Security &amp; Privacy Trust Framework in March 2016, updated several times, latest version (v2.5) released June 2017</a:t>
            </a:r>
          </a:p>
        </p:txBody>
      </p:sp>
    </p:spTree>
    <p:extLst>
      <p:ext uri="{BB962C8B-B14F-4D97-AF65-F5344CB8AC3E}">
        <p14:creationId xmlns:p14="http://schemas.microsoft.com/office/powerpoint/2010/main" val="361839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OTA IoT Security &amp; Privacy Trust Framework</a:t>
            </a:r>
            <a:endParaRPr lang="en-US" dirty="0"/>
          </a:p>
        </p:txBody>
      </p:sp>
      <p:sp>
        <p:nvSpPr>
          <p:cNvPr id="4199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566B02-9C21-9A43-8596-19A72F603E6E}" type="slidenum">
              <a:rPr lang="uk-UA" smtClean="0"/>
              <a:pPr/>
              <a:t>21</a:t>
            </a:fld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850901" y="1335063"/>
            <a:ext cx="104902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40 principles in 4 key areas to secure IoT devices and their data: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Security – ensure devices use cryptographic protocols by default, only open physical and virtual ports and services that are required, regular monitoring of security settings, verifiable patches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User Access &amp; Credentials – strong authentication, storing of credentials, and anti-brute forcing measures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Privacy, Disclosure &amp; Transparency – what data is being transferred, only collecting data with affirmative user support, disclose end-of-life security and patch support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Notifications – sending authenticated messages to users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https://</a:t>
            </a:r>
            <a:r>
              <a:rPr lang="en-US" sz="2000" dirty="0" err="1"/>
              <a:t>otalliance.org</a:t>
            </a:r>
            <a:r>
              <a:rPr lang="en-US" sz="2000" dirty="0"/>
              <a:t>/</a:t>
            </a:r>
            <a:r>
              <a:rPr lang="en-US" sz="2000" dirty="0" err="1"/>
              <a:t>iot</a:t>
            </a:r>
            <a:r>
              <a:rPr lang="en-US" sz="20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94767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Okay, but so what?</a:t>
            </a:r>
            <a:endParaRPr lang="en-US" dirty="0"/>
          </a:p>
        </p:txBody>
      </p:sp>
      <p:sp>
        <p:nvSpPr>
          <p:cNvPr id="4199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566B02-9C21-9A43-8596-19A72F603E6E}" type="slidenum">
              <a:rPr lang="uk-UA" smtClean="0"/>
              <a:pPr/>
              <a:t>22</a:t>
            </a:fld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850901" y="1335063"/>
            <a:ext cx="104902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Other IoT frameworks exist (e.g. OWASP, IOTSF), but tend to focus on specific areas like interoperability and security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OTA is arguably the only holistic IoT framework -  security, privacy and lifecycle, although has overlaps with many of the others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More than 100+ stakeholders from industry, government and consumer advocates contributed to the Framework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Several leading manufacturers agreed to support, and several retailers planning to use OTA framework as filter for carrying products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Working with consumer testing and review </a:t>
            </a:r>
            <a:r>
              <a:rPr lang="en-US" sz="2400" dirty="0" err="1"/>
              <a:t>organisations</a:t>
            </a:r>
            <a:r>
              <a:rPr lang="en-US" sz="2400" dirty="0"/>
              <a:t> – initially producing rankings than certification </a:t>
            </a:r>
            <a:r>
              <a:rPr lang="en-US" sz="2400" dirty="0" err="1"/>
              <a:t>programmes</a:t>
            </a:r>
            <a:r>
              <a:rPr lang="en-US" sz="2400" dirty="0"/>
              <a:t> (e.g. Consumers International)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Framework is conformant with NTIA IoT </a:t>
            </a:r>
            <a:r>
              <a:rPr lang="en-US" sz="2400" dirty="0" err="1"/>
              <a:t>Multistakeholder</a:t>
            </a:r>
            <a:r>
              <a:rPr lang="en-US" sz="2400" dirty="0"/>
              <a:t>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20920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le 8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IoT Trust by Design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33250" y="1774405"/>
            <a:ext cx="3477086" cy="3666146"/>
          </a:xfrm>
          <a:solidFill>
            <a:schemeClr val="accent1"/>
          </a:solidFill>
        </p:spPr>
        <p:txBody>
          <a:bodyPr lIns="91440" rIns="91440"/>
          <a:lstStyle/>
          <a:p>
            <a:endParaRPr lang="en-GB" dirty="0">
              <a:solidFill>
                <a:schemeClr val="bg1"/>
              </a:solidFill>
            </a:endParaRPr>
          </a:p>
          <a:p>
            <a:pPr lvl="1"/>
            <a:r>
              <a:rPr lang="en-GB" dirty="0">
                <a:solidFill>
                  <a:schemeClr val="bg1"/>
                </a:solidFill>
              </a:rPr>
              <a:t>Work with manufacturers and suppliers to adopt and implement the OTA </a:t>
            </a:r>
            <a:r>
              <a:rPr lang="en-GB" dirty="0" err="1">
                <a:solidFill>
                  <a:schemeClr val="bg1"/>
                </a:solidFill>
              </a:rPr>
              <a:t>IoT</a:t>
            </a:r>
            <a:r>
              <a:rPr lang="en-GB" dirty="0">
                <a:solidFill>
                  <a:schemeClr val="bg1"/>
                </a:solidFill>
              </a:rPr>
              <a:t> Trust Framework</a:t>
            </a:r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15"/>
          </p:nvPr>
        </p:nvSpPr>
        <p:spPr>
          <a:xfrm>
            <a:off x="4299491" y="1774405"/>
            <a:ext cx="3477086" cy="3666146"/>
          </a:xfrm>
          <a:solidFill>
            <a:schemeClr val="accent3"/>
          </a:solidFill>
        </p:spPr>
        <p:txBody>
          <a:bodyPr lIns="91440" rIns="91440"/>
          <a:lstStyle/>
          <a:p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GB" dirty="0">
                <a:solidFill>
                  <a:schemeClr val="bg1"/>
                </a:solidFill>
              </a:rPr>
              <a:t>Mobilize consumers to drive demand for security and privacy capabilities as a market differentiator</a:t>
            </a:r>
          </a:p>
        </p:txBody>
      </p:sp>
      <p:sp>
        <p:nvSpPr>
          <p:cNvPr id="71" name="Text Placeholder 70"/>
          <p:cNvSpPr>
            <a:spLocks noGrp="1"/>
          </p:cNvSpPr>
          <p:nvPr>
            <p:ph type="body" sz="quarter" idx="16"/>
          </p:nvPr>
        </p:nvSpPr>
        <p:spPr>
          <a:xfrm>
            <a:off x="8065731" y="1774405"/>
            <a:ext cx="3477086" cy="3666146"/>
          </a:xfrm>
          <a:solidFill>
            <a:schemeClr val="accent4"/>
          </a:solidFill>
        </p:spPr>
        <p:txBody>
          <a:bodyPr lIns="91440" rIns="91440"/>
          <a:lstStyle/>
          <a:p>
            <a:endParaRPr lang="en-US" dirty="0"/>
          </a:p>
          <a:p>
            <a:pPr lvl="1"/>
            <a:r>
              <a:rPr lang="en-US" dirty="0"/>
              <a:t>Encourage policy and regulations to push for better security and privacy features in </a:t>
            </a:r>
            <a:r>
              <a:rPr lang="en-US" dirty="0" err="1"/>
              <a:t>IoT</a:t>
            </a:r>
            <a:endParaRPr lang="en-GB" dirty="0"/>
          </a:p>
        </p:txBody>
      </p:sp>
      <p:sp>
        <p:nvSpPr>
          <p:cNvPr id="48131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A2A82982-B658-1745-A163-154EB9EED820}" type="slidenum">
              <a:rPr lang="uk-UA" altLang="en-US" smtClean="0"/>
              <a:pPr/>
              <a:t>23</a:t>
            </a:fld>
            <a:endParaRPr lang="uk-UA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F5299F-B778-E24D-8C22-4F1681DD25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43" y="1765844"/>
            <a:ext cx="1828800" cy="182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2827C5-ED64-2D4D-8B85-B7EBC2DC61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5731" y="1774405"/>
            <a:ext cx="1828800" cy="182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87EA06-5A71-2144-98E6-847A7A6DFDD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490" y="1774405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8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hape 89"/>
          <p:cNvSpPr>
            <a:spLocks noGrp="1"/>
          </p:cNvSpPr>
          <p:nvPr>
            <p:ph type="body" sz="quarter" idx="10"/>
          </p:nvPr>
        </p:nvSpPr>
        <p:spPr>
          <a:xfrm>
            <a:off x="5700157" y="647699"/>
            <a:ext cx="6210794" cy="5562601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Connect us with manufacturers and suppliers providing IoT products and services to adopt the OTA IoT Trust Framework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Help us spread the word about the privacy and security risks of consumer </a:t>
            </a:r>
            <a:r>
              <a:rPr lang="en-US" sz="2000" dirty="0" err="1"/>
              <a:t>IoT</a:t>
            </a:r>
            <a:r>
              <a:rPr lang="en-US" sz="2000" dirty="0"/>
              <a:t> products and services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Encourage policymakers to support better security and privacy features in IoT offerings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Promote OTA recommendations to policymakers, as captured in the IoT Security for Policymakers paper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Suggest key events and partners to broaden awareness of IoT security and privacy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Recommend civil society and other partners to help us extend our reach</a:t>
            </a:r>
          </a:p>
          <a:p>
            <a:pPr marL="342900" indent="-342900" algn="l">
              <a:buFont typeface="Arial" charset="0"/>
              <a:buChar char="•"/>
            </a:pPr>
            <a:endParaRPr lang="en-US" sz="18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7106168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F0F631-7D68-8E4A-9AAA-C269E940E1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219" name="Shape 89"/>
          <p:cNvSpPr>
            <a:spLocks noGrp="1"/>
          </p:cNvSpPr>
          <p:nvPr>
            <p:ph idx="4294967295"/>
          </p:nvPr>
        </p:nvSpPr>
        <p:spPr>
          <a:xfrm>
            <a:off x="533400" y="659318"/>
            <a:ext cx="5224463" cy="2024063"/>
          </a:xfrm>
        </p:spPr>
        <p:txBody>
          <a:bodyPr/>
          <a:lstStyle/>
          <a:p>
            <a:pPr algn="l"/>
            <a:r>
              <a:rPr lang="en-US" sz="3200" dirty="0">
                <a:latin typeface="+mn-lt"/>
              </a:rPr>
              <a:t>As more and more devices are connected, privacy and security risks increase.</a:t>
            </a:r>
          </a:p>
        </p:txBody>
      </p:sp>
      <p:sp>
        <p:nvSpPr>
          <p:cNvPr id="5" name="Shape 89">
            <a:extLst>
              <a:ext uri="{FF2B5EF4-FFF2-40B4-BE49-F238E27FC236}">
                <a16:creationId xmlns:a16="http://schemas.microsoft.com/office/drawing/2014/main" id="{5000B656-4FE0-2C4C-A7F5-DC5289021B9D}"/>
              </a:ext>
            </a:extLst>
          </p:cNvPr>
          <p:cNvSpPr txBox="1">
            <a:spLocks/>
          </p:cNvSpPr>
          <p:nvPr/>
        </p:nvSpPr>
        <p:spPr>
          <a:xfrm>
            <a:off x="3784576" y="5828011"/>
            <a:ext cx="7854017" cy="94237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2000"/>
              </a:spcAft>
              <a:buClrTx/>
              <a:buSzTx/>
              <a:buFont typeface="Arial" charset="0"/>
              <a:buNone/>
              <a:tabLst/>
              <a:defRPr sz="3600" b="0" i="0" kern="1200" spc="50" baseline="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marR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.AppleSystemUIFont" charset="0"/>
              <a:buNone/>
              <a:tabLst/>
              <a:defRPr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270000" marR="0" indent="-270000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2000"/>
              <a:buFont typeface=".AppleSystemUIFont" charset="0"/>
              <a:buChar char="—"/>
              <a:tabLst/>
              <a:defRPr kern="1200" spc="2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556650" marR="0" indent="-233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.AppleSystemUIFont" charset="0"/>
              <a:buChar char="–"/>
              <a:tabLst/>
              <a:defRPr kern="1200" spc="2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772650" marR="0" indent="-197925" algn="l" defTabSz="914400" rtl="0" eaLnBrk="1" fontAlgn="base" latinLnBrk="0" hangingPunct="1">
              <a:lnSpc>
                <a:spcPct val="113000"/>
              </a:lnSpc>
              <a:spcBef>
                <a:spcPct val="0"/>
              </a:spcBef>
              <a:spcAft>
                <a:spcPts val="1500"/>
              </a:spcAft>
              <a:buClrTx/>
              <a:buSzPct val="75000"/>
              <a:buFont typeface="Arial" charset="0"/>
              <a:buChar char="•"/>
              <a:tabLst/>
              <a:defRPr kern="1200" spc="2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 dirty="0"/>
              <a:t>And most consumers don’t even know it.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2BA49F8E-7D0C-3943-A38B-D4C549CD5C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84483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hape 8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type of risks? </a:t>
            </a:r>
            <a:endParaRPr lang="en-US" altLang="en-US" dirty="0"/>
          </a:p>
        </p:txBody>
      </p:sp>
      <p:sp>
        <p:nvSpPr>
          <p:cNvPr id="9219" name="Shape 89"/>
          <p:cNvSpPr>
            <a:spLocks noGrp="1"/>
          </p:cNvSpPr>
          <p:nvPr>
            <p:ph idx="1"/>
          </p:nvPr>
        </p:nvSpPr>
        <p:spPr>
          <a:xfrm>
            <a:off x="540000" y="1548399"/>
            <a:ext cx="4323402" cy="4450467"/>
          </a:xfrm>
        </p:spPr>
        <p:txBody>
          <a:bodyPr/>
          <a:lstStyle/>
          <a:p>
            <a:r>
              <a:rPr lang="en-US" dirty="0"/>
              <a:t>Unlocking doors, turning on cameras, shutting down critical systems and theft of personal property. </a:t>
            </a:r>
          </a:p>
          <a:p>
            <a:r>
              <a:rPr lang="en-US" dirty="0"/>
              <a:t>Large IoT-based attacks have crippled global access to high-profile Internet services for several hours.</a:t>
            </a:r>
          </a:p>
          <a:p>
            <a:r>
              <a:rPr lang="en-US" dirty="0"/>
              <a:t>People’s safety might even be at risk.</a:t>
            </a:r>
          </a:p>
          <a:p>
            <a:endParaRPr lang="en-US" dirty="0"/>
          </a:p>
        </p:txBody>
      </p:sp>
      <p:sp>
        <p:nvSpPr>
          <p:cNvPr id="7" name="Shape 103"/>
          <p:cNvSpPr txBox="1">
            <a:spLocks/>
          </p:cNvSpPr>
          <p:nvPr/>
        </p:nvSpPr>
        <p:spPr>
          <a:xfrm>
            <a:off x="8918575" y="6342063"/>
            <a:ext cx="2743200" cy="1730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defRPr sz="2100" kern="1200">
                <a:solidFill>
                  <a:srgbClr val="535353"/>
                </a:solidFill>
                <a:latin typeface="Arial Bold" charset="0"/>
                <a:ea typeface="ＭＳ Ｐゴシック" charset="-128"/>
                <a:cs typeface="Arial Bold" charset="0"/>
                <a:sym typeface="Arial Bold" charset="0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SzPct val="90000"/>
              <a:buChar char="▪"/>
              <a:defRPr sz="2100" kern="1200">
                <a:solidFill>
                  <a:srgbClr val="535353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SzPct val="100000"/>
              <a:buChar char="–"/>
              <a:defRPr sz="2100" kern="1200">
                <a:solidFill>
                  <a:srgbClr val="535353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SzPct val="90000"/>
              <a:buChar char="▪"/>
              <a:defRPr sz="2100" kern="1200">
                <a:solidFill>
                  <a:srgbClr val="535353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SzPct val="100000"/>
              <a:buChar char="–"/>
              <a:defRPr sz="2100" kern="1200">
                <a:solidFill>
                  <a:srgbClr val="535353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SzPct val="100000"/>
              <a:buChar char="–"/>
              <a:defRPr sz="2100" kern="1200">
                <a:solidFill>
                  <a:srgbClr val="535353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SzPct val="100000"/>
              <a:buChar char="–"/>
              <a:defRPr sz="2100" kern="1200">
                <a:solidFill>
                  <a:srgbClr val="535353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SzPct val="100000"/>
              <a:buChar char="–"/>
              <a:defRPr sz="2100" kern="1200">
                <a:solidFill>
                  <a:srgbClr val="535353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2400"/>
              </a:spcBef>
              <a:spcAft>
                <a:spcPct val="0"/>
              </a:spcAft>
              <a:buSzPct val="100000"/>
              <a:buChar char="–"/>
              <a:defRPr sz="2100" kern="1200">
                <a:solidFill>
                  <a:srgbClr val="535353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defRPr>
            </a:lvl9pPr>
          </a:lstStyle>
          <a:p>
            <a:pPr algn="r"/>
            <a:r>
              <a:rPr lang="en-US" altLang="en-US" sz="1000" dirty="0">
                <a:solidFill>
                  <a:schemeClr val="bg1"/>
                </a:solidFill>
                <a:latin typeface="+mn-lt"/>
                <a:sym typeface="Arial" charset="0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4406DC-B480-3649-9C12-C86347B27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4753" y="0"/>
            <a:ext cx="70472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8696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C8676-1494-424A-9EE1-69F4EB666BA8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1333D41-7E48-2D40-9F90-BFC7A3754D4E}"/>
              </a:ext>
            </a:extLst>
          </p:cNvPr>
          <p:cNvGrpSpPr/>
          <p:nvPr/>
        </p:nvGrpSpPr>
        <p:grpSpPr>
          <a:xfrm>
            <a:off x="339932" y="2195544"/>
            <a:ext cx="3300048" cy="3138483"/>
            <a:chOff x="8483729" y="1729897"/>
            <a:chExt cx="3031271" cy="2883616"/>
          </a:xfrm>
        </p:grpSpPr>
        <p:pic>
          <p:nvPicPr>
            <p:cNvPr id="27" name="Picture 26" descr="Threats.png">
              <a:extLst>
                <a:ext uri="{FF2B5EF4-FFF2-40B4-BE49-F238E27FC236}">
                  <a16:creationId xmlns:a16="http://schemas.microsoft.com/office/drawing/2014/main" id="{82CB7B4B-0BFA-C546-BD3E-2DF149BB1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3729" y="1729897"/>
              <a:ext cx="3031271" cy="2883616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B737695-48D3-0D4F-B5C5-204328746028}"/>
                </a:ext>
              </a:extLst>
            </p:cNvPr>
            <p:cNvSpPr/>
            <p:nvPr/>
          </p:nvSpPr>
          <p:spPr>
            <a:xfrm>
              <a:off x="8961114" y="3353881"/>
              <a:ext cx="2076500" cy="6879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133" dirty="0">
                  <a:solidFill>
                    <a:schemeClr val="bg1"/>
                  </a:solidFill>
                  <a:latin typeface="SymantecSans" panose="020B0500050202020204" pitchFamily="34" charset="0"/>
                  <a:cs typeface="Symantec Sans Light"/>
                </a:rPr>
                <a:t>Threats Blocked</a:t>
              </a:r>
            </a:p>
            <a:p>
              <a:pPr algn="ctr"/>
              <a:r>
                <a:rPr lang="en-US" sz="2133" dirty="0">
                  <a:solidFill>
                    <a:schemeClr val="bg1"/>
                  </a:solidFill>
                  <a:latin typeface="SymantecSans" panose="020B0500050202020204" pitchFamily="34" charset="0"/>
                  <a:cs typeface="Symantec Sans Light"/>
                </a:rPr>
                <a:t>Per Home, Per Day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76757A1-FCA9-4545-AF90-4E8B19CF263E}"/>
                </a:ext>
              </a:extLst>
            </p:cNvPr>
            <p:cNvSpPr/>
            <p:nvPr/>
          </p:nvSpPr>
          <p:spPr>
            <a:xfrm>
              <a:off x="9388887" y="2346599"/>
              <a:ext cx="1220951" cy="13286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8797" dirty="0">
                  <a:solidFill>
                    <a:schemeClr val="bg1"/>
                  </a:solidFill>
                  <a:latin typeface="SymantecSans" panose="020B0500050202020204" pitchFamily="34" charset="0"/>
                  <a:cs typeface="Symantec Sans Light"/>
                </a:rPr>
                <a:t>22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49C0FED-FD33-6D48-BE2C-0D8B40A1EC38}"/>
              </a:ext>
            </a:extLst>
          </p:cNvPr>
          <p:cNvGrpSpPr/>
          <p:nvPr/>
        </p:nvGrpSpPr>
        <p:grpSpPr>
          <a:xfrm>
            <a:off x="4051319" y="1689734"/>
            <a:ext cx="10518968" cy="5136033"/>
            <a:chOff x="-81314" y="1291475"/>
            <a:chExt cx="7889226" cy="3852025"/>
          </a:xfrm>
        </p:grpSpPr>
        <p:pic>
          <p:nvPicPr>
            <p:cNvPr id="7" name="Picture 6" descr="Malware@2x.png">
              <a:extLst>
                <a:ext uri="{FF2B5EF4-FFF2-40B4-BE49-F238E27FC236}">
                  <a16:creationId xmlns:a16="http://schemas.microsoft.com/office/drawing/2014/main" id="{34819B97-D2CF-0141-AD60-654624D4B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803" y="1291475"/>
              <a:ext cx="947436" cy="752895"/>
            </a:xfrm>
            <a:prstGeom prst="rect">
              <a:avLst/>
            </a:prstGeom>
          </p:spPr>
        </p:pic>
        <p:pic>
          <p:nvPicPr>
            <p:cNvPr id="8" name="Picture 7" descr="Phishing@2x.png">
              <a:extLst>
                <a:ext uri="{FF2B5EF4-FFF2-40B4-BE49-F238E27FC236}">
                  <a16:creationId xmlns:a16="http://schemas.microsoft.com/office/drawing/2014/main" id="{64EEDA1E-A303-C241-ADCD-A01D1808D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803" y="3133823"/>
              <a:ext cx="947436" cy="75289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22B7484-552B-8F45-82F4-86B9E2640B83}"/>
                </a:ext>
              </a:extLst>
            </p:cNvPr>
            <p:cNvSpPr/>
            <p:nvPr/>
          </p:nvSpPr>
          <p:spPr>
            <a:xfrm>
              <a:off x="73511" y="2488017"/>
              <a:ext cx="1300019" cy="2492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733" dirty="0">
                  <a:solidFill>
                    <a:schemeClr val="bg1">
                      <a:lumMod val="75000"/>
                    </a:schemeClr>
                  </a:solidFill>
                  <a:latin typeface="SymantecSans" panose="020B0500050202020204" pitchFamily="34" charset="0"/>
                  <a:cs typeface="Symantec Sans Light"/>
                </a:rPr>
                <a:t>Malware Blocked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74D9B0-9FEA-864A-A2DA-AD7F29860F9B}"/>
                </a:ext>
              </a:extLst>
            </p:cNvPr>
            <p:cNvSpPr/>
            <p:nvPr/>
          </p:nvSpPr>
          <p:spPr>
            <a:xfrm>
              <a:off x="-81312" y="2125427"/>
              <a:ext cx="1609672" cy="5122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4265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SymantecSans" panose="020B0500050202020204" pitchFamily="34" charset="0"/>
                  <a:cs typeface="Symantec Sans Light"/>
                </a:rPr>
                <a:t>~8.3/day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4FE8AF8-0474-614D-9B03-E1568659163C}"/>
                </a:ext>
              </a:extLst>
            </p:cNvPr>
            <p:cNvSpPr/>
            <p:nvPr/>
          </p:nvSpPr>
          <p:spPr>
            <a:xfrm>
              <a:off x="86496" y="4336497"/>
              <a:ext cx="1274051" cy="2492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733" dirty="0">
                  <a:solidFill>
                    <a:schemeClr val="bg1">
                      <a:lumMod val="75000"/>
                    </a:schemeClr>
                  </a:solidFill>
                  <a:latin typeface="SymantecSans" panose="020B0500050202020204" pitchFamily="34" charset="0"/>
                  <a:cs typeface="Symantec Sans Light"/>
                </a:rPr>
                <a:t>Phishing Blocked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78E28EA-CFEB-8C43-8E4E-15FFB21242F2}"/>
                </a:ext>
              </a:extLst>
            </p:cNvPr>
            <p:cNvSpPr/>
            <p:nvPr/>
          </p:nvSpPr>
          <p:spPr>
            <a:xfrm>
              <a:off x="-81314" y="3974315"/>
              <a:ext cx="1609672" cy="5122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4265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SymantecSans" panose="020B0500050202020204" pitchFamily="34" charset="0"/>
                  <a:cs typeface="Symantec Sans Light"/>
                </a:rPr>
                <a:t>~1.2/day</a:t>
              </a:r>
            </a:p>
          </p:txBody>
        </p:sp>
        <p:pic>
          <p:nvPicPr>
            <p:cNvPr id="13" name="Picture 12" descr="Botnets@2x.png">
              <a:extLst>
                <a:ext uri="{FF2B5EF4-FFF2-40B4-BE49-F238E27FC236}">
                  <a16:creationId xmlns:a16="http://schemas.microsoft.com/office/drawing/2014/main" id="{B671A0F1-2759-244C-A921-8DC421AD0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69041" y="1292114"/>
              <a:ext cx="947436" cy="752895"/>
            </a:xfrm>
            <a:prstGeom prst="rect">
              <a:avLst/>
            </a:prstGeom>
          </p:spPr>
        </p:pic>
        <p:pic>
          <p:nvPicPr>
            <p:cNvPr id="14" name="Picture 13" descr="Scams@2x.png">
              <a:extLst>
                <a:ext uri="{FF2B5EF4-FFF2-40B4-BE49-F238E27FC236}">
                  <a16:creationId xmlns:a16="http://schemas.microsoft.com/office/drawing/2014/main" id="{F78F5D9D-F5DE-0B4D-A8CC-7BB060843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69041" y="3133085"/>
              <a:ext cx="947436" cy="75289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0132AE1-D2FB-D04E-91C2-9D445ADDCFD3}"/>
                </a:ext>
              </a:extLst>
            </p:cNvPr>
            <p:cNvSpPr/>
            <p:nvPr/>
          </p:nvSpPr>
          <p:spPr>
            <a:xfrm>
              <a:off x="2329033" y="2488016"/>
              <a:ext cx="1227452" cy="2492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733" dirty="0">
                  <a:solidFill>
                    <a:schemeClr val="bg1">
                      <a:lumMod val="75000"/>
                    </a:schemeClr>
                  </a:solidFill>
                  <a:latin typeface="SymantecSans" panose="020B0500050202020204" pitchFamily="34" charset="0"/>
                  <a:cs typeface="Symantec Sans Light"/>
                </a:rPr>
                <a:t>Botnets Blocked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8BAD4AF-9F69-C448-97D6-5D6F2587555F}"/>
                </a:ext>
              </a:extLst>
            </p:cNvPr>
            <p:cNvSpPr/>
            <p:nvPr/>
          </p:nvSpPr>
          <p:spPr>
            <a:xfrm>
              <a:off x="2137924" y="2125427"/>
              <a:ext cx="1609672" cy="5122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4265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SymantecSans" panose="020B0500050202020204" pitchFamily="34" charset="0"/>
                  <a:cs typeface="Symantec Sans Light"/>
                </a:rPr>
                <a:t>~5.4/day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9BFEAF7-8530-C442-BDC8-5D074E65219D}"/>
                </a:ext>
              </a:extLst>
            </p:cNvPr>
            <p:cNvSpPr/>
            <p:nvPr/>
          </p:nvSpPr>
          <p:spPr>
            <a:xfrm>
              <a:off x="2378566" y="4336498"/>
              <a:ext cx="1128386" cy="2492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733" dirty="0">
                  <a:solidFill>
                    <a:schemeClr val="bg1">
                      <a:lumMod val="75000"/>
                    </a:schemeClr>
                  </a:solidFill>
                  <a:latin typeface="SymantecSans" panose="020B0500050202020204" pitchFamily="34" charset="0"/>
                  <a:cs typeface="Symantec Sans Light"/>
                </a:rPr>
                <a:t>Scams Blocked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64116B-BBA7-C841-B5D4-FC030FEB99F3}"/>
                </a:ext>
              </a:extLst>
            </p:cNvPr>
            <p:cNvSpPr/>
            <p:nvPr/>
          </p:nvSpPr>
          <p:spPr>
            <a:xfrm>
              <a:off x="2137922" y="3974315"/>
              <a:ext cx="1609672" cy="5122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4265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SymantecSans" panose="020B0500050202020204" pitchFamily="34" charset="0"/>
                  <a:cs typeface="Symantec Sans Light"/>
                </a:rPr>
                <a:t>~0.4/day</a:t>
              </a:r>
            </a:p>
          </p:txBody>
        </p:sp>
        <p:pic>
          <p:nvPicPr>
            <p:cNvPr id="19" name="Picture 18" descr="PUP.png">
              <a:extLst>
                <a:ext uri="{FF2B5EF4-FFF2-40B4-BE49-F238E27FC236}">
                  <a16:creationId xmlns:a16="http://schemas.microsoft.com/office/drawing/2014/main" id="{8B7DB7BE-EA8E-0846-9271-11A64A1EB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5634" y="3132348"/>
              <a:ext cx="947436" cy="752895"/>
            </a:xfrm>
            <a:prstGeom prst="rect">
              <a:avLst/>
            </a:prstGeom>
          </p:spPr>
        </p:pic>
        <p:pic>
          <p:nvPicPr>
            <p:cNvPr id="20" name="Picture 19" descr="Spam@2x.png">
              <a:extLst>
                <a:ext uri="{FF2B5EF4-FFF2-40B4-BE49-F238E27FC236}">
                  <a16:creationId xmlns:a16="http://schemas.microsoft.com/office/drawing/2014/main" id="{8F36EA11-692D-7F48-8A2F-5985745DD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5634" y="1292754"/>
              <a:ext cx="947436" cy="752895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5285DA0-48D0-D84F-ABF2-EB7E7BD88DFB}"/>
                </a:ext>
              </a:extLst>
            </p:cNvPr>
            <p:cNvSpPr/>
            <p:nvPr/>
          </p:nvSpPr>
          <p:spPr>
            <a:xfrm>
              <a:off x="4528507" y="2488017"/>
              <a:ext cx="1081690" cy="2492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733" dirty="0">
                  <a:solidFill>
                    <a:schemeClr val="bg1">
                      <a:lumMod val="75000"/>
                    </a:schemeClr>
                  </a:solidFill>
                  <a:latin typeface="SymantecSans" panose="020B0500050202020204" pitchFamily="34" charset="0"/>
                  <a:cs typeface="Symantec Sans Light"/>
                </a:rPr>
                <a:t>Spam Blocked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7001D26-B411-BF4C-87BD-28357F1EBF99}"/>
                </a:ext>
              </a:extLst>
            </p:cNvPr>
            <p:cNvSpPr/>
            <p:nvPr/>
          </p:nvSpPr>
          <p:spPr>
            <a:xfrm>
              <a:off x="4420207" y="2125427"/>
              <a:ext cx="1298288" cy="5122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4265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SymantecSans" panose="020B0500050202020204" pitchFamily="34" charset="0"/>
                  <a:cs typeface="Symantec Sans Light"/>
                </a:rPr>
                <a:t>~1/day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E0342ED-097E-B943-BA99-C0418866D7AA}"/>
                </a:ext>
              </a:extLst>
            </p:cNvPr>
            <p:cNvSpPr/>
            <p:nvPr/>
          </p:nvSpPr>
          <p:spPr>
            <a:xfrm>
              <a:off x="4577197" y="4336498"/>
              <a:ext cx="984308" cy="2492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733" dirty="0">
                  <a:solidFill>
                    <a:schemeClr val="bg1">
                      <a:lumMod val="75000"/>
                    </a:schemeClr>
                  </a:solidFill>
                  <a:latin typeface="SymantecSans" panose="020B0500050202020204" pitchFamily="34" charset="0"/>
                  <a:cs typeface="Symantec Sans Light"/>
                </a:rPr>
                <a:t>PUP Blocked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FA70E86-8970-2B4B-B30E-14C18DD9D8A5}"/>
                </a:ext>
              </a:extLst>
            </p:cNvPr>
            <p:cNvSpPr/>
            <p:nvPr/>
          </p:nvSpPr>
          <p:spPr>
            <a:xfrm>
              <a:off x="4420208" y="3974315"/>
              <a:ext cx="1298288" cy="5122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4265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SymantecSans" panose="020B0500050202020204" pitchFamily="34" charset="0"/>
                  <a:cs typeface="Symantec Sans Light"/>
                </a:rPr>
                <a:t>~1/day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F7E3E94-97D9-B64D-9B0D-3A004C88D933}"/>
                </a:ext>
              </a:extLst>
            </p:cNvPr>
            <p:cNvSpPr txBox="1"/>
            <p:nvPr/>
          </p:nvSpPr>
          <p:spPr>
            <a:xfrm>
              <a:off x="7807912" y="5143500"/>
              <a:ext cx="0" cy="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dirty="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0908C753-483C-E540-87B6-B55512DDAADC}"/>
              </a:ext>
            </a:extLst>
          </p:cNvPr>
          <p:cNvSpPr txBox="1"/>
          <p:nvPr/>
        </p:nvSpPr>
        <p:spPr>
          <a:xfrm>
            <a:off x="339932" y="6330650"/>
            <a:ext cx="321056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/>
              <a:t>Source: Symantec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F581F82A-3089-E84E-A8C1-06D15E002D72}"/>
              </a:ext>
            </a:extLst>
          </p:cNvPr>
          <p:cNvSpPr txBox="1">
            <a:spLocks/>
          </p:cNvSpPr>
          <p:nvPr/>
        </p:nvSpPr>
        <p:spPr>
          <a:xfrm>
            <a:off x="540976" y="567101"/>
            <a:ext cx="11121296" cy="57589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0" i="0" kern="1200" spc="2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2pPr>
            <a:lvl3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3pPr>
            <a:lvl4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4pPr>
            <a:lvl5pPr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5pPr>
            <a:lvl6pPr marL="4572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6pPr>
            <a:lvl7pPr marL="9144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7pPr>
            <a:lvl8pPr marL="13716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8pPr>
            <a:lvl9pPr marL="1828800" algn="l" rtl="0" eaLnBrk="1" fontAlgn="base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Hind Light" charset="0"/>
                <a:ea typeface="ＭＳ Ｐゴシック" charset="-128"/>
              </a:defRPr>
            </a:lvl9pPr>
          </a:lstStyle>
          <a:p>
            <a:r>
              <a:rPr lang="en-US" dirty="0"/>
              <a:t>Real Threats &amp; Incidents</a:t>
            </a:r>
          </a:p>
        </p:txBody>
      </p:sp>
    </p:spTree>
    <p:extLst>
      <p:ext uri="{BB962C8B-B14F-4D97-AF65-F5344CB8AC3E}">
        <p14:creationId xmlns:p14="http://schemas.microsoft.com/office/powerpoint/2010/main" val="2488801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Threats &amp; Incidents</a:t>
            </a:r>
          </a:p>
        </p:txBody>
      </p:sp>
      <p:sp>
        <p:nvSpPr>
          <p:cNvPr id="4199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566B02-9C21-9A43-8596-19A72F603E6E}" type="slidenum">
              <a:rPr lang="uk-UA" smtClean="0"/>
              <a:pPr/>
              <a:t>6</a:t>
            </a:fld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850901" y="1335063"/>
            <a:ext cx="10490200" cy="5283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2000" b="1" dirty="0" err="1">
                <a:latin typeface="+mn-lt"/>
              </a:rPr>
              <a:t>TRENDnet</a:t>
            </a:r>
            <a:r>
              <a:rPr lang="en-US" sz="2000" b="1" dirty="0">
                <a:latin typeface="+mn-lt"/>
              </a:rPr>
              <a:t> Webcam (2010)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Cameras transmitted login credentials in the clear, and stored them on mobile apps unencrypted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Anyone who obtained the IP address could login and view the stream</a:t>
            </a:r>
          </a:p>
          <a:p>
            <a:pPr>
              <a:spcAft>
                <a:spcPts val="0"/>
              </a:spcAft>
            </a:pPr>
            <a:endParaRPr lang="en-US" sz="2000" dirty="0">
              <a:latin typeface="+mn-lt"/>
            </a:endParaRPr>
          </a:p>
          <a:p>
            <a:pPr>
              <a:spcAft>
                <a:spcPts val="800"/>
              </a:spcAft>
            </a:pPr>
            <a:r>
              <a:rPr lang="en-US" sz="2000" b="1" dirty="0" err="1">
                <a:latin typeface="+mn-lt"/>
              </a:rPr>
              <a:t>Mirai</a:t>
            </a:r>
            <a:r>
              <a:rPr lang="en-US" sz="2000" b="1" dirty="0">
                <a:latin typeface="+mn-lt"/>
              </a:rPr>
              <a:t> botnet (2016) </a:t>
            </a:r>
            <a:r>
              <a:rPr lang="en-US" sz="2000" dirty="0">
                <a:latin typeface="+mn-lt"/>
              </a:rPr>
              <a:t>– Huge DDoS attack launched against </a:t>
            </a:r>
            <a:r>
              <a:rPr lang="en-US" sz="2000" dirty="0" err="1">
                <a:latin typeface="+mn-lt"/>
              </a:rPr>
              <a:t>Dyn</a:t>
            </a:r>
            <a:r>
              <a:rPr lang="en-US" sz="2000" dirty="0">
                <a:latin typeface="+mn-lt"/>
              </a:rPr>
              <a:t> using IoT devices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Primarily targeted Linux-based peripherals and IoT devices, using default logins to infect with malware.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Affected major services across the Internet, including Netflix, Amazon, PayPal, Twitter, etc..</a:t>
            </a:r>
          </a:p>
          <a:p>
            <a:pPr>
              <a:spcAft>
                <a:spcPts val="0"/>
              </a:spcAft>
            </a:pPr>
            <a:endParaRPr lang="en-US" sz="2000" dirty="0">
              <a:latin typeface="+mn-lt"/>
            </a:endParaRPr>
          </a:p>
          <a:p>
            <a:pPr>
              <a:spcAft>
                <a:spcPts val="800"/>
              </a:spcAft>
            </a:pPr>
            <a:r>
              <a:rPr lang="en-US" sz="2000" b="1" dirty="0">
                <a:latin typeface="+mn-lt"/>
              </a:rPr>
              <a:t>Jeep SUV (2016)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Researchers were able to use cellular network and firmware vulnerability to hijack CAN bus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Could make it speed-up, slow-down, and move the power steering servos</a:t>
            </a:r>
          </a:p>
          <a:p>
            <a:pPr>
              <a:spcAft>
                <a:spcPts val="0"/>
              </a:spcAft>
            </a:pPr>
            <a:endParaRPr lang="en-US" sz="2000" dirty="0">
              <a:latin typeface="+mn-lt"/>
            </a:endParaRPr>
          </a:p>
          <a:p>
            <a:pPr>
              <a:spcAft>
                <a:spcPts val="800"/>
              </a:spcAft>
            </a:pPr>
            <a:r>
              <a:rPr lang="en-US" sz="2000" b="1" dirty="0">
                <a:latin typeface="+mn-lt"/>
              </a:rPr>
              <a:t>Cardiac devices (2017)</a:t>
            </a:r>
            <a:r>
              <a:rPr lang="en-US" sz="2000" dirty="0"/>
              <a:t> – </a:t>
            </a:r>
            <a:r>
              <a:rPr lang="en-US" sz="2000" dirty="0">
                <a:latin typeface="+mn-lt"/>
              </a:rPr>
              <a:t>https://tnc18.geant.org/core/presentation/184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Vulnerability in transmitter that reads device data and remotely shares it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Could administer incorrect pacing and shocks </a:t>
            </a:r>
          </a:p>
        </p:txBody>
      </p:sp>
    </p:spTree>
    <p:extLst>
      <p:ext uri="{BB962C8B-B14F-4D97-AF65-F5344CB8AC3E}">
        <p14:creationId xmlns:p14="http://schemas.microsoft.com/office/powerpoint/2010/main" val="224573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Only 2 weeks ago – </a:t>
            </a:r>
            <a:r>
              <a:rPr lang="en-US" dirty="0" err="1"/>
              <a:t>VPNFilter</a:t>
            </a:r>
            <a:r>
              <a:rPr lang="en-US" dirty="0"/>
              <a:t>!</a:t>
            </a:r>
          </a:p>
        </p:txBody>
      </p:sp>
      <p:sp>
        <p:nvSpPr>
          <p:cNvPr id="4199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566B02-9C21-9A43-8596-19A72F603E6E}" type="slidenum">
              <a:rPr lang="uk-UA" smtClean="0"/>
              <a:pPr/>
              <a:t>7</a:t>
            </a:fld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540000" y="2780099"/>
            <a:ext cx="1112177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Targets certain routers &amp; NAS devices with known exploits and/or those using default credentials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Spying on traffic, overwriting firmware to render it non-functional + looking for SCADA industrial control systems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Persistent - devices need to be factory reset to remove malware, which is itself disruptive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1D5DC4-2F9C-8945-963F-8B40FAF31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775" y="567101"/>
            <a:ext cx="5080000" cy="160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IoT Challenges (in my house)</a:t>
            </a:r>
            <a:r>
              <a:rPr lang="en-US" sz="2800" dirty="0"/>
              <a:t> </a:t>
            </a:r>
            <a:endParaRPr lang="en-US" dirty="0"/>
          </a:p>
        </p:txBody>
      </p:sp>
      <p:sp>
        <p:nvSpPr>
          <p:cNvPr id="4199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566B02-9C21-9A43-8596-19A72F603E6E}" type="slidenum">
              <a:rPr lang="uk-UA" smtClean="0"/>
              <a:pPr/>
              <a:t>8</a:t>
            </a:fld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850901" y="1335063"/>
            <a:ext cx="10490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Cable modem, router, switch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2 x </a:t>
            </a:r>
            <a:r>
              <a:rPr lang="en-US" sz="2400" dirty="0" err="1">
                <a:latin typeface="+mn-lt"/>
              </a:rPr>
              <a:t>WiFi</a:t>
            </a:r>
            <a:r>
              <a:rPr lang="en-US" sz="2400" dirty="0">
                <a:latin typeface="+mn-lt"/>
              </a:rPr>
              <a:t> access points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2 Apple Macs, 2 PCs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iPhones (4), iPads (6), Android tablet, Android phone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1 x Synology RAID server (multimedia, backup and security)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1 x network printer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Smart televisions (3), multimedia systems (2), gaming controller (1) 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Home security devices – security cameras (2), burglar alarm, smoke and fire sensors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Home automation – lighting controls (2), would like to add temperature control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At least 30 devices in use, plus a few redundant ones</a:t>
            </a:r>
          </a:p>
        </p:txBody>
      </p:sp>
    </p:spTree>
    <p:extLst>
      <p:ext uri="{BB962C8B-B14F-4D97-AF65-F5344CB8AC3E}">
        <p14:creationId xmlns:p14="http://schemas.microsoft.com/office/powerpoint/2010/main" val="187592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 is going on?</a:t>
            </a:r>
            <a:endParaRPr lang="en-US" dirty="0"/>
          </a:p>
        </p:txBody>
      </p:sp>
      <p:sp>
        <p:nvSpPr>
          <p:cNvPr id="4199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90575" indent="-38099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523962" indent="-304792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133547" indent="-304792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743131" indent="-304792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35271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962301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571886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5181470" indent="-3047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566B02-9C21-9A43-8596-19A72F603E6E}" type="slidenum">
              <a:rPr lang="uk-UA" smtClean="0"/>
              <a:pPr/>
              <a:t>9</a:t>
            </a:fld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850901" y="1335063"/>
            <a:ext cx="10490200" cy="4975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I’m a reasonably astute technical user;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I bought devices that support SSL/TLS management, IPv6, configurable security, and encrypted data transmission + storage;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and, I have (some) idea how to do network monitoring.</a:t>
            </a:r>
          </a:p>
          <a:p>
            <a:pPr>
              <a:spcAft>
                <a:spcPts val="800"/>
              </a:spcAft>
            </a:pPr>
            <a:r>
              <a:rPr lang="en-US" sz="2400" b="1" dirty="0">
                <a:latin typeface="+mn-lt"/>
              </a:rPr>
              <a:t>BUT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I’m time poor, not at home much, and can’t monitor everything;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I’ve little/no idea who these devices are communicating with, and who is communicating with them;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I’ve little/no idea what data is being collected, and where it’s going;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Many devices have stopped being supported (usually 1-2 years);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Some of the ‘secure’ aspects have been deprecated (e.g. TLSv1).</a:t>
            </a:r>
          </a:p>
        </p:txBody>
      </p:sp>
    </p:spTree>
    <p:extLst>
      <p:ext uri="{BB962C8B-B14F-4D97-AF65-F5344CB8AC3E}">
        <p14:creationId xmlns:p14="http://schemas.microsoft.com/office/powerpoint/2010/main" val="232154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ISOC - Blue template">
  <a:themeElements>
    <a:clrScheme name="01-ISOC-Blue">
      <a:dk1>
        <a:srgbClr val="0C1C2C"/>
      </a:dk1>
      <a:lt1>
        <a:srgbClr val="EEF2EC"/>
      </a:lt1>
      <a:dk2>
        <a:srgbClr val="3A82E4"/>
      </a:dk2>
      <a:lt2>
        <a:srgbClr val="DEDAD0"/>
      </a:lt2>
      <a:accent1>
        <a:srgbClr val="24366E"/>
      </a:accent1>
      <a:accent2>
        <a:srgbClr val="3A82E4"/>
      </a:accent2>
      <a:accent3>
        <a:srgbClr val="40B2A4"/>
      </a:accent3>
      <a:accent4>
        <a:srgbClr val="7E245C"/>
      </a:accent4>
      <a:accent5>
        <a:srgbClr val="D25238"/>
      </a:accent5>
      <a:accent6>
        <a:srgbClr val="EECA4A"/>
      </a:accent6>
      <a:hlink>
        <a:srgbClr val="0C1C2C"/>
      </a:hlink>
      <a:folHlink>
        <a:srgbClr val="0C1C2C"/>
      </a:folHlink>
    </a:clrScheme>
    <a:fontScheme name="Office 2">
      <a:majorFont>
        <a:latin typeface="Hind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Hind Light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8_Master" id="{E1C3BF5B-F329-3440-B89E-ABCA51DBDB1D}" vid="{98E4DA8B-5140-2441-9840-86C050E950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13557</TotalTime>
  <Words>2027</Words>
  <Application>Microsoft Macintosh PowerPoint</Application>
  <PresentationFormat>Widescreen</PresentationFormat>
  <Paragraphs>254</Paragraphs>
  <Slides>25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ＭＳ Ｐゴシック</vt:lpstr>
      <vt:lpstr>.AppleSystemUIFont</vt:lpstr>
      <vt:lpstr>Arial</vt:lpstr>
      <vt:lpstr>Arial Bold</vt:lpstr>
      <vt:lpstr>Calibri</vt:lpstr>
      <vt:lpstr>Hind</vt:lpstr>
      <vt:lpstr>Hind Light</vt:lpstr>
      <vt:lpstr>Hind Medium</vt:lpstr>
      <vt:lpstr>Symantec Sans Light</vt:lpstr>
      <vt:lpstr>SymantecSans</vt:lpstr>
      <vt:lpstr>Wingdings</vt:lpstr>
      <vt:lpstr>ISOC - Blue template</vt:lpstr>
      <vt:lpstr>OTA &amp; IoT:</vt:lpstr>
      <vt:lpstr>PowerPoint Presentation</vt:lpstr>
      <vt:lpstr>PowerPoint Presentation</vt:lpstr>
      <vt:lpstr>What type of risks? </vt:lpstr>
      <vt:lpstr>PowerPoint Presentation</vt:lpstr>
      <vt:lpstr>Real Threats &amp; Incidents</vt:lpstr>
      <vt:lpstr>Only 2 weeks ago – VPNFilter!</vt:lpstr>
      <vt:lpstr>IoT Challenges (in my house) </vt:lpstr>
      <vt:lpstr>What is going on?</vt:lpstr>
      <vt:lpstr>The challenges we face</vt:lpstr>
      <vt:lpstr>PowerPoint Presentation</vt:lpstr>
      <vt:lpstr>New devices, new vulnerabilities</vt:lpstr>
      <vt:lpstr>Key Challenge: IoT Ecosystem</vt:lpstr>
      <vt:lpstr>Who is responsible?</vt:lpstr>
      <vt:lpstr>Two views of IoT Security</vt:lpstr>
      <vt:lpstr>The myth of low cost devices</vt:lpstr>
      <vt:lpstr>Something must be done!</vt:lpstr>
      <vt:lpstr>PowerPoint Presentation</vt:lpstr>
      <vt:lpstr>Online Trust Alliance</vt:lpstr>
      <vt:lpstr>What are we doing?</vt:lpstr>
      <vt:lpstr>OTA IoT Security &amp; Privacy Trust Framework</vt:lpstr>
      <vt:lpstr>Okay, but so what?</vt:lpstr>
      <vt:lpstr>IoT Trust by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Internet is for Everyone</dc:title>
  <dc:creator>Beth Gombala</dc:creator>
  <cp:lastModifiedBy>Kevin Meynell</cp:lastModifiedBy>
  <cp:revision>241</cp:revision>
  <cp:lastPrinted>2016-06-14T17:50:38Z</cp:lastPrinted>
  <dcterms:created xsi:type="dcterms:W3CDTF">2016-11-07T16:04:39Z</dcterms:created>
  <dcterms:modified xsi:type="dcterms:W3CDTF">2018-06-17T18:58:38Z</dcterms:modified>
</cp:coreProperties>
</file>